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7"/>
  </p:handoutMasterIdLst>
  <p:sldIdLst>
    <p:sldId id="261" r:id="rId2"/>
    <p:sldId id="256" r:id="rId3"/>
    <p:sldId id="257" r:id="rId4"/>
    <p:sldId id="262" r:id="rId5"/>
    <p:sldId id="258" r:id="rId6"/>
    <p:sldId id="259" r:id="rId7"/>
    <p:sldId id="260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588508B-24AB-4387-872B-A48BC8CC4BBB}" v="1" dt="2025-11-25T05:58:19.54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83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9" d="100"/>
          <a:sy n="89" d="100"/>
        </p:scale>
        <p:origin x="379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rupičková Martina" userId="a4c8f2b4-913b-4a37-85be-2afbfbafb285" providerId="ADAL" clId="{00B01488-8329-414D-98A1-FDFC32E31EBD}"/>
    <pc:docChg chg="custSel addSld modSld">
      <pc:chgData name="Krupičková Martina" userId="a4c8f2b4-913b-4a37-85be-2afbfbafb285" providerId="ADAL" clId="{00B01488-8329-414D-98A1-FDFC32E31EBD}" dt="2025-11-25T07:43:47.442" v="180" actId="20577"/>
      <pc:docMkLst>
        <pc:docMk/>
      </pc:docMkLst>
      <pc:sldChg chg="modSp mod">
        <pc:chgData name="Krupičková Martina" userId="a4c8f2b4-913b-4a37-85be-2afbfbafb285" providerId="ADAL" clId="{00B01488-8329-414D-98A1-FDFC32E31EBD}" dt="2025-11-24T05:58:05.438" v="1" actId="20577"/>
        <pc:sldMkLst>
          <pc:docMk/>
          <pc:sldMk cId="1753110823" sldId="257"/>
        </pc:sldMkLst>
        <pc:spChg chg="mod">
          <ac:chgData name="Krupičková Martina" userId="a4c8f2b4-913b-4a37-85be-2afbfbafb285" providerId="ADAL" clId="{00B01488-8329-414D-98A1-FDFC32E31EBD}" dt="2025-11-24T05:58:05.438" v="1" actId="20577"/>
          <ac:spMkLst>
            <pc:docMk/>
            <pc:sldMk cId="1753110823" sldId="257"/>
            <ac:spMk id="7" creationId="{6320E885-9DC8-C3C8-836E-83B52A397285}"/>
          </ac:spMkLst>
        </pc:spChg>
      </pc:sldChg>
      <pc:sldChg chg="modSp mod">
        <pc:chgData name="Krupičková Martina" userId="a4c8f2b4-913b-4a37-85be-2afbfbafb285" providerId="ADAL" clId="{00B01488-8329-414D-98A1-FDFC32E31EBD}" dt="2025-11-25T06:14:26.270" v="167" actId="20577"/>
        <pc:sldMkLst>
          <pc:docMk/>
          <pc:sldMk cId="3736860852" sldId="258"/>
        </pc:sldMkLst>
        <pc:spChg chg="mod">
          <ac:chgData name="Krupičková Martina" userId="a4c8f2b4-913b-4a37-85be-2afbfbafb285" providerId="ADAL" clId="{00B01488-8329-414D-98A1-FDFC32E31EBD}" dt="2025-11-25T06:14:26.270" v="167" actId="20577"/>
          <ac:spMkLst>
            <pc:docMk/>
            <pc:sldMk cId="3736860852" sldId="258"/>
            <ac:spMk id="6" creationId="{DC56E778-32FC-CC89-44CF-8FCF749DB064}"/>
          </ac:spMkLst>
        </pc:spChg>
      </pc:sldChg>
      <pc:sldChg chg="delSp mod">
        <pc:chgData name="Krupičková Martina" userId="a4c8f2b4-913b-4a37-85be-2afbfbafb285" providerId="ADAL" clId="{00B01488-8329-414D-98A1-FDFC32E31EBD}" dt="2025-11-25T05:59:40.278" v="88" actId="478"/>
        <pc:sldMkLst>
          <pc:docMk/>
          <pc:sldMk cId="4260830146" sldId="261"/>
        </pc:sldMkLst>
        <pc:spChg chg="del">
          <ac:chgData name="Krupičková Martina" userId="a4c8f2b4-913b-4a37-85be-2afbfbafb285" providerId="ADAL" clId="{00B01488-8329-414D-98A1-FDFC32E31EBD}" dt="2025-11-25T05:59:40.278" v="88" actId="478"/>
          <ac:spMkLst>
            <pc:docMk/>
            <pc:sldMk cId="4260830146" sldId="261"/>
            <ac:spMk id="3" creationId="{3E6D3E1D-37C3-31B7-2F35-2CB3D8757328}"/>
          </ac:spMkLst>
        </pc:spChg>
      </pc:sldChg>
      <pc:sldChg chg="modSp mod">
        <pc:chgData name="Krupičková Martina" userId="a4c8f2b4-913b-4a37-85be-2afbfbafb285" providerId="ADAL" clId="{00B01488-8329-414D-98A1-FDFC32E31EBD}" dt="2025-11-25T07:43:47.442" v="180" actId="20577"/>
        <pc:sldMkLst>
          <pc:docMk/>
          <pc:sldMk cId="1379710982" sldId="269"/>
        </pc:sldMkLst>
        <pc:spChg chg="mod">
          <ac:chgData name="Krupičková Martina" userId="a4c8f2b4-913b-4a37-85be-2afbfbafb285" providerId="ADAL" clId="{00B01488-8329-414D-98A1-FDFC32E31EBD}" dt="2025-11-25T07:43:47.442" v="180" actId="20577"/>
          <ac:spMkLst>
            <pc:docMk/>
            <pc:sldMk cId="1379710982" sldId="269"/>
            <ac:spMk id="4" creationId="{FCECD677-571E-8237-1E18-5D620C35651F}"/>
          </ac:spMkLst>
        </pc:spChg>
      </pc:sldChg>
      <pc:sldChg chg="addSp delSp modSp new mod">
        <pc:chgData name="Krupičková Martina" userId="a4c8f2b4-913b-4a37-85be-2afbfbafb285" providerId="ADAL" clId="{00B01488-8329-414D-98A1-FDFC32E31EBD}" dt="2025-11-25T05:58:19.544" v="87"/>
        <pc:sldMkLst>
          <pc:docMk/>
          <pc:sldMk cId="1054450100" sldId="270"/>
        </pc:sldMkLst>
        <pc:spChg chg="del">
          <ac:chgData name="Krupičková Martina" userId="a4c8f2b4-913b-4a37-85be-2afbfbafb285" providerId="ADAL" clId="{00B01488-8329-414D-98A1-FDFC32E31EBD}" dt="2025-11-25T05:58:13.980" v="86" actId="478"/>
          <ac:spMkLst>
            <pc:docMk/>
            <pc:sldMk cId="1054450100" sldId="270"/>
            <ac:spMk id="2" creationId="{B9EFB9E8-5CF1-6290-10F5-A6BB59F9A12A}"/>
          </ac:spMkLst>
        </pc:spChg>
        <pc:spChg chg="add mod">
          <ac:chgData name="Krupičková Martina" userId="a4c8f2b4-913b-4a37-85be-2afbfbafb285" providerId="ADAL" clId="{00B01488-8329-414D-98A1-FDFC32E31EBD}" dt="2025-11-25T05:58:19.544" v="87"/>
          <ac:spMkLst>
            <pc:docMk/>
            <pc:sldMk cId="1054450100" sldId="270"/>
            <ac:spMk id="4" creationId="{376C9249-D9A6-B1CD-B255-9DA7741A5E22}"/>
          </ac:spMkLst>
        </pc:spChg>
        <pc:spChg chg="add mod">
          <ac:chgData name="Krupičková Martina" userId="a4c8f2b4-913b-4a37-85be-2afbfbafb285" providerId="ADAL" clId="{00B01488-8329-414D-98A1-FDFC32E31EBD}" dt="2025-11-25T05:58:19.544" v="87"/>
          <ac:spMkLst>
            <pc:docMk/>
            <pc:sldMk cId="1054450100" sldId="270"/>
            <ac:spMk id="5" creationId="{427C2094-1390-D852-6D09-E8E196ACA859}"/>
          </ac:spMkLst>
        </pc:spChg>
        <pc:picChg chg="add mod">
          <ac:chgData name="Krupičková Martina" userId="a4c8f2b4-913b-4a37-85be-2afbfbafb285" providerId="ADAL" clId="{00B01488-8329-414D-98A1-FDFC32E31EBD}" dt="2025-11-25T05:58:19.544" v="87"/>
          <ac:picMkLst>
            <pc:docMk/>
            <pc:sldMk cId="1054450100" sldId="270"/>
            <ac:picMk id="3" creationId="{32E263CA-E0E2-6508-4991-E6EE62068FA9}"/>
          </ac:picMkLst>
        </pc:picChg>
        <pc:picChg chg="add mod">
          <ac:chgData name="Krupičková Martina" userId="a4c8f2b4-913b-4a37-85be-2afbfbafb285" providerId="ADAL" clId="{00B01488-8329-414D-98A1-FDFC32E31EBD}" dt="2025-11-25T05:58:19.544" v="87"/>
          <ac:picMkLst>
            <pc:docMk/>
            <pc:sldMk cId="1054450100" sldId="270"/>
            <ac:picMk id="6" creationId="{B7ECFB96-A75F-8584-613B-FCF5C342188E}"/>
          </ac:picMkLst>
        </pc:pic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>
            <a:extLst>
              <a:ext uri="{FF2B5EF4-FFF2-40B4-BE49-F238E27FC236}">
                <a16:creationId xmlns:a16="http://schemas.microsoft.com/office/drawing/2014/main" id="{2C8437CC-6855-FE28-1860-EE1EB04F7FA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0A81A6E5-4DBB-16F5-8254-1840C9E4A37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4A1550-C402-4AAD-96A9-DFAE3802543E}" type="datetimeFigureOut">
              <a:rPr lang="cs-CZ" smtClean="0"/>
              <a:t>26.11.2025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0D3C4D5F-310F-D238-8218-1FA114088A94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45396A94-49EB-331E-9B17-5D862D885C11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1083648-8B21-4992-93C9-99A0EFC7E21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5677766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328FC0E-EDCB-7B16-B922-177FA70D21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18BA049B-568E-3524-D3F5-98883A8308A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B096CFC5-24F1-6D28-B1BB-ACBB76ED73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88D13D-A659-4CD0-A6BB-96ACCCC23838}" type="datetimeFigureOut">
              <a:rPr lang="cs-CZ" smtClean="0"/>
              <a:t>26.11.2025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832D3718-65AE-0598-A069-8ADE836D74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F2C3AE32-9975-2614-65B5-A657D5AD37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18798B-04F1-4B99-B67A-FB91FD70887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660555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552E33A3-3F36-87AA-93A6-64FE1648D40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A8070D43-9E2C-7D12-6DFA-581FE6F5C7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88D13D-A659-4CD0-A6BB-96ACCCC23838}" type="datetimeFigureOut">
              <a:rPr lang="cs-CZ" smtClean="0"/>
              <a:t>26.11.2025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BCB3E27A-CBAC-A850-42C0-DA78267801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7AD3F548-7ADF-DE5E-B8AB-6D7EC2AEFA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18798B-04F1-4B99-B67A-FB91FD70887D}" type="slidenum">
              <a:rPr lang="cs-CZ" smtClean="0"/>
              <a:t>‹#›</a:t>
            </a:fld>
            <a:endParaRPr lang="cs-CZ"/>
          </a:p>
        </p:txBody>
      </p:sp>
      <p:pic>
        <p:nvPicPr>
          <p:cNvPr id="8" name="Obrázek 7" descr="Obsah obrázku text, Písmo, Elektricky modrá, snímek obrazovky&#10;&#10;Obsah generovaný pomocí AI může být nesprávný.">
            <a:extLst>
              <a:ext uri="{FF2B5EF4-FFF2-40B4-BE49-F238E27FC236}">
                <a16:creationId xmlns:a16="http://schemas.microsoft.com/office/drawing/2014/main" id="{7B72060D-49FA-8AF6-F06A-83254B82F6F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231821"/>
            <a:ext cx="1887273" cy="526019"/>
          </a:xfrm>
          <a:prstGeom prst="rect">
            <a:avLst/>
          </a:prstGeom>
        </p:spPr>
      </p:pic>
      <p:pic>
        <p:nvPicPr>
          <p:cNvPr id="10" name="Obrázek 9" descr="Obsah obrázku Písmo, text, Grafika, logo&#10;&#10;Obsah generovaný pomocí AI může být nesprávný.">
            <a:extLst>
              <a:ext uri="{FF2B5EF4-FFF2-40B4-BE49-F238E27FC236}">
                <a16:creationId xmlns:a16="http://schemas.microsoft.com/office/drawing/2014/main" id="{781C7B3D-B428-B1D9-235C-0295132AE300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4497" y="151853"/>
            <a:ext cx="2130846" cy="621315"/>
          </a:xfrm>
          <a:prstGeom prst="rect">
            <a:avLst/>
          </a:prstGeom>
        </p:spPr>
      </p:pic>
      <p:pic>
        <p:nvPicPr>
          <p:cNvPr id="12" name="Obrázek 11" descr="Obsah obrázku Grafika, logo, Písmo, text&#10;&#10;Obsah generovaný pomocí AI může být nesprávný.">
            <a:extLst>
              <a:ext uri="{FF2B5EF4-FFF2-40B4-BE49-F238E27FC236}">
                <a16:creationId xmlns:a16="http://schemas.microsoft.com/office/drawing/2014/main" id="{9A16A53C-00AA-E7AC-8020-E869E5D0729D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367" y="49182"/>
            <a:ext cx="1793123" cy="693690"/>
          </a:xfrm>
          <a:prstGeom prst="rect">
            <a:avLst/>
          </a:prstGeom>
        </p:spPr>
      </p:pic>
      <p:pic>
        <p:nvPicPr>
          <p:cNvPr id="14" name="Obrázek 13" descr="Obsah obrázku Písmo, Grafika, grafický design, text&#10;&#10;Obsah generovaný pomocí AI může být nesprávný.">
            <a:extLst>
              <a:ext uri="{FF2B5EF4-FFF2-40B4-BE49-F238E27FC236}">
                <a16:creationId xmlns:a16="http://schemas.microsoft.com/office/drawing/2014/main" id="{155ABF48-FD27-EE9A-C79E-9C14479C3EA7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30117" y="303764"/>
            <a:ext cx="1938016" cy="3174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14993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C69F78D-5D3D-2E98-A631-F2F4AA0ECE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4F1E2257-928C-755B-5AE2-1580B463010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022707BD-CC3A-8113-9729-1E7A8CDE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88D13D-A659-4CD0-A6BB-96ACCCC23838}" type="datetimeFigureOut">
              <a:rPr lang="cs-CZ" smtClean="0"/>
              <a:t>26.11.2025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FF230FE6-DD1F-6B0B-AC3C-18DC631FC1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13BA89C1-CC9E-C97B-DE47-C890AB166F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18798B-04F1-4B99-B67A-FB91FD70887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843205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8FB351B-BE7F-6BCC-8163-C04A9C155F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28AF97FD-B0F8-639D-A9B9-703BD7F0013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CC1D92A3-D64F-F286-C5B5-A992443DF90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7B908962-3458-2DDE-D7B5-6F2E98CE66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88D13D-A659-4CD0-A6BB-96ACCCC23838}" type="datetimeFigureOut">
              <a:rPr lang="cs-CZ" smtClean="0"/>
              <a:t>26.11.2025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B680E45D-4B8D-196D-7CE1-74545A98DD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E6F1B62A-EE80-727F-3B79-94B742F489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18798B-04F1-4B99-B67A-FB91FD70887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703045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3E23EAC-9F50-DB48-053E-A7249E85E0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D68C9903-3A73-F326-1814-4AD00E239A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B953767A-7E3A-16A2-FA71-B17DF20AE0F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169EF9FD-1ACB-C2B8-0A9F-C8042C2D81D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6FD9EE63-695C-4ECE-F8E2-CC884663F20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F908AAC6-AE18-0B9C-AE79-E5C71824F5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88D13D-A659-4CD0-A6BB-96ACCCC23838}" type="datetimeFigureOut">
              <a:rPr lang="cs-CZ" smtClean="0"/>
              <a:t>26.11.2025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BE6AF3D9-F104-08AF-D716-7A2BE40958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AB5CD14C-1D17-E178-FE3D-75EB3B01C0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18798B-04F1-4B99-B67A-FB91FD70887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981130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824FAFD-A524-EBBF-8452-231CCE1809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93698840-B863-6FAD-1B9F-2B0D545472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88D13D-A659-4CD0-A6BB-96ACCCC23838}" type="datetimeFigureOut">
              <a:rPr lang="cs-CZ" smtClean="0"/>
              <a:t>26.11.2025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5AD99E04-46D7-080A-01D3-BC890603DB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DB841666-F489-F9E7-79E5-C5AC0723B3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18798B-04F1-4B99-B67A-FB91FD70887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993063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07ED9F60-5433-9D38-06E0-F1A598A4B9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88D13D-A659-4CD0-A6BB-96ACCCC23838}" type="datetimeFigureOut">
              <a:rPr lang="cs-CZ" smtClean="0"/>
              <a:t>26.11.2025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8A469807-65B9-BC7B-41AB-BEDBC75A1D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8AE751EA-2776-59D4-D8CE-91FCB15241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18798B-04F1-4B99-B67A-FB91FD70887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827349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BDA1C27-E071-AF8D-EB3D-6F00F542FD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2E33D126-2ED6-A372-9CC0-574538EFEF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7510D9FD-8EB6-901C-CAAA-A8BFBE23F86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53CD4035-ABA0-502A-5F1A-5414957CDC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88D13D-A659-4CD0-A6BB-96ACCCC23838}" type="datetimeFigureOut">
              <a:rPr lang="cs-CZ" smtClean="0"/>
              <a:t>26.11.2025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8EDED17E-0F87-88F8-9413-15C141D6FD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E0987D7E-BBF9-D356-16A5-3624ED1C5C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18798B-04F1-4B99-B67A-FB91FD70887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512356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A15E03C-F593-EFAB-358E-61D09E5099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EDA7E1A1-2CE1-63E1-36C9-DF355D37815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14DB2B57-865C-EB46-281E-C616C797D07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C4581375-7BFB-49CD-9FC5-00686B4141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88D13D-A659-4CD0-A6BB-96ACCCC23838}" type="datetimeFigureOut">
              <a:rPr lang="cs-CZ" smtClean="0"/>
              <a:t>26.11.2025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55F205C1-0591-BE1A-A61C-FC3D413E2D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6AF90CD8-47AF-A204-7A4D-D3DE22C049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18798B-04F1-4B99-B67A-FB91FD70887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163794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DDC6572-C7EB-AC01-F574-C9CD92B567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0B05B797-8FF0-D021-0B91-E8460853CE1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35C499D1-6353-B197-76ED-A81E7E8998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88D13D-A659-4CD0-A6BB-96ACCCC23838}" type="datetimeFigureOut">
              <a:rPr lang="cs-CZ" smtClean="0"/>
              <a:t>26.11.2025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6F4E45B-A482-4365-DD63-0917FA2CFA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03B605F9-1F47-AD29-B56F-6E5186C688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18798B-04F1-4B99-B67A-FB91FD70887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69303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D93A7AF3-706C-736E-2E77-BC1E231A62E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5A170274-E56D-6681-4136-716E3762A4C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F8211BF-D58E-4D13-A00D-F4C039415A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88D13D-A659-4CD0-A6BB-96ACCCC23838}" type="datetimeFigureOut">
              <a:rPr lang="cs-CZ" smtClean="0"/>
              <a:t>26.11.2025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BC660CE3-D5C0-3AA1-52AC-95D4D6E014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D46735D0-6CDE-AB9D-5E69-B670A00925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18798B-04F1-4B99-B67A-FB91FD70887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933637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17" Type="http://schemas.openxmlformats.org/officeDocument/2006/relationships/image" Target="../media/image5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Obrázek 10">
            <a:extLst>
              <a:ext uri="{FF2B5EF4-FFF2-40B4-BE49-F238E27FC236}">
                <a16:creationId xmlns:a16="http://schemas.microsoft.com/office/drawing/2014/main" id="{A2AF65EF-293C-A0D2-E7C7-01191C3DFD55}"/>
              </a:ext>
            </a:extLst>
          </p:cNvPr>
          <p:cNvPicPr>
            <a:picLocks noChangeAspect="1"/>
          </p:cNvPicPr>
          <p:nvPr userDrawn="1"/>
        </p:nvPicPr>
        <p:blipFill>
          <a:blip r:embed="rId13">
            <a:alphaModFix am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788" b="2993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28DBF409-BF93-9931-5528-BCD31484E3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996998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1AE520DA-4DB4-828A-2D4D-DAB2133B2B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2546391"/>
            <a:ext cx="10515600" cy="363057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F11DC3AC-69E2-AAE2-5992-8910A6755D3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288D13D-A659-4CD0-A6BB-96ACCCC23838}" type="datetimeFigureOut">
              <a:rPr lang="cs-CZ" smtClean="0"/>
              <a:t>26.11.2025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CA1F5617-2F09-7477-F1C5-4FAE2B0DC47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D8D60599-BB3F-06D7-9F8A-9870E1E3D6A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018798B-04F1-4B99-B67A-FB91FD70887D}" type="slidenum">
              <a:rPr lang="cs-CZ" smtClean="0"/>
              <a:t>‹#›</a:t>
            </a:fld>
            <a:endParaRPr lang="cs-CZ"/>
          </a:p>
        </p:txBody>
      </p:sp>
      <p:pic>
        <p:nvPicPr>
          <p:cNvPr id="7" name="Obrázek 6" descr="Obsah obrázku text, Písmo, Elektricky modrá, snímek obrazovky&#10;&#10;Obsah generovaný pomocí AI může být nesprávný.">
            <a:extLst>
              <a:ext uri="{FF2B5EF4-FFF2-40B4-BE49-F238E27FC236}">
                <a16:creationId xmlns:a16="http://schemas.microsoft.com/office/drawing/2014/main" id="{0100D091-7D85-A6C0-74D9-501733E8A0A6}"/>
              </a:ext>
            </a:extLst>
          </p:cNvPr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231821"/>
            <a:ext cx="1887273" cy="526019"/>
          </a:xfrm>
          <a:prstGeom prst="rect">
            <a:avLst/>
          </a:prstGeom>
        </p:spPr>
      </p:pic>
      <p:pic>
        <p:nvPicPr>
          <p:cNvPr id="8" name="Obrázek 7" descr="Obsah obrázku Písmo, text, Grafika, logo&#10;&#10;Obsah generovaný pomocí AI může být nesprávný.">
            <a:extLst>
              <a:ext uri="{FF2B5EF4-FFF2-40B4-BE49-F238E27FC236}">
                <a16:creationId xmlns:a16="http://schemas.microsoft.com/office/drawing/2014/main" id="{B2C618D3-7644-D81D-AF0F-8036994D7288}"/>
              </a:ext>
            </a:extLst>
          </p:cNvPr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4497" y="151853"/>
            <a:ext cx="2130846" cy="621315"/>
          </a:xfrm>
          <a:prstGeom prst="rect">
            <a:avLst/>
          </a:prstGeom>
        </p:spPr>
      </p:pic>
      <p:pic>
        <p:nvPicPr>
          <p:cNvPr id="9" name="Obrázek 8" descr="Obsah obrázku Grafika, logo, Písmo, text&#10;&#10;Obsah generovaný pomocí AI může být nesprávný.">
            <a:extLst>
              <a:ext uri="{FF2B5EF4-FFF2-40B4-BE49-F238E27FC236}">
                <a16:creationId xmlns:a16="http://schemas.microsoft.com/office/drawing/2014/main" id="{91B7C33F-0B7E-EBFC-A209-78819A9EE03E}"/>
              </a:ext>
            </a:extLst>
          </p:cNvPr>
          <p:cNvPicPr>
            <a:picLocks noChangeAspect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367" y="49182"/>
            <a:ext cx="1793123" cy="693690"/>
          </a:xfrm>
          <a:prstGeom prst="rect">
            <a:avLst/>
          </a:prstGeom>
        </p:spPr>
      </p:pic>
      <p:pic>
        <p:nvPicPr>
          <p:cNvPr id="10" name="Obrázek 9" descr="Obsah obrázku Písmo, Grafika, grafický design, text&#10;&#10;Obsah generovaný pomocí AI může být nesprávný.">
            <a:extLst>
              <a:ext uri="{FF2B5EF4-FFF2-40B4-BE49-F238E27FC236}">
                <a16:creationId xmlns:a16="http://schemas.microsoft.com/office/drawing/2014/main" id="{9518924E-020F-719A-46A3-716016F2B6E5}"/>
              </a:ext>
            </a:extLst>
          </p:cNvPr>
          <p:cNvPicPr>
            <a:picLocks noChangeAspect="1"/>
          </p:cNvPicPr>
          <p:nvPr userDrawn="1"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30117" y="303764"/>
            <a:ext cx="1938016" cy="3174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13732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mailto:morche.l@kr-ustecky.cz" TargetMode="External"/><Relationship Id="rId7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hyperlink" Target="mailto:kyhosova.n@kr-ustecky.cz" TargetMode="External"/><Relationship Id="rId5" Type="http://schemas.openxmlformats.org/officeDocument/2006/relationships/hyperlink" Target="mailto:barta.b@kr-ustecky.cz" TargetMode="External"/><Relationship Id="rId4" Type="http://schemas.openxmlformats.org/officeDocument/2006/relationships/hyperlink" Target="mailto:dobiasova.n@kr-ustecky.cz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B0CFD64-FA94-4AD4-BEE4-B2C22F991038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838200" y="1788484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cs-CZ" b="1" dirty="0">
                <a:solidFill>
                  <a:srgbClr val="0000FF"/>
                </a:solidFill>
              </a:rPr>
              <a:t>Projekt "Rozvoj digitální technické mapy Ústeckého kraje"</a:t>
            </a:r>
            <a:br>
              <a:rPr lang="cs-CZ" b="1" dirty="0"/>
            </a:b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608301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>
            <a:extLst>
              <a:ext uri="{FF2B5EF4-FFF2-40B4-BE49-F238E27FC236}">
                <a16:creationId xmlns:a16="http://schemas.microsoft.com/office/drawing/2014/main" id="{4787F81C-23CC-2731-3816-5D3235B9A84F}"/>
              </a:ext>
            </a:extLst>
          </p:cNvPr>
          <p:cNvSpPr txBox="1"/>
          <p:nvPr/>
        </p:nvSpPr>
        <p:spPr>
          <a:xfrm>
            <a:off x="914400" y="1039124"/>
            <a:ext cx="24802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>
                <a:solidFill>
                  <a:srgbClr val="0000FF"/>
                </a:solidFill>
              </a:rPr>
              <a:t>Údaje o projektu</a:t>
            </a:r>
          </a:p>
        </p:txBody>
      </p:sp>
      <p:sp>
        <p:nvSpPr>
          <p:cNvPr id="2" name="TextovéPole 1">
            <a:extLst>
              <a:ext uri="{FF2B5EF4-FFF2-40B4-BE49-F238E27FC236}">
                <a16:creationId xmlns:a16="http://schemas.microsoft.com/office/drawing/2014/main" id="{B32BBE7E-24BB-E5C3-4CDC-76BABD9DCE7A}"/>
              </a:ext>
            </a:extLst>
          </p:cNvPr>
          <p:cNvSpPr txBox="1"/>
          <p:nvPr/>
        </p:nvSpPr>
        <p:spPr>
          <a:xfrm>
            <a:off x="914400" y="1759789"/>
            <a:ext cx="1076576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0000FF"/>
                </a:solidFill>
              </a:rPr>
              <a:t>Projekt "Rozvoj digitální technické mapy Ústeckého kraje"</a:t>
            </a:r>
            <a:r>
              <a:rPr lang="cs-CZ" dirty="0">
                <a:solidFill>
                  <a:srgbClr val="0000FF"/>
                </a:solidFill>
              </a:rPr>
              <a:t> </a:t>
            </a:r>
            <a:r>
              <a:rPr lang="cs-CZ" b="1" dirty="0">
                <a:solidFill>
                  <a:srgbClr val="0000FF"/>
                </a:solidFill>
              </a:rPr>
              <a:t>byl financován Evropskou unií</a:t>
            </a:r>
            <a:r>
              <a:rPr lang="cs-CZ" dirty="0">
                <a:solidFill>
                  <a:srgbClr val="0000FF"/>
                </a:solidFill>
              </a:rPr>
              <a:t> z výzvy Národního plánu obnovy a zaměřuje se na digitalizaci objektů digitálních technických map, které umožňují přístup k přesným informacím o objektech základní prostorové situace a o poloze a technických speciﬁkacích fyzické infrastruktury</a:t>
            </a:r>
          </a:p>
          <a:p>
            <a:br>
              <a:rPr lang="cs-CZ" dirty="0">
                <a:solidFill>
                  <a:srgbClr val="0000FF"/>
                </a:solidFill>
              </a:rPr>
            </a:br>
            <a:r>
              <a:rPr lang="cs-CZ" b="1" dirty="0">
                <a:solidFill>
                  <a:srgbClr val="0000FF"/>
                </a:solidFill>
              </a:rPr>
              <a:t>Registrační číslo:</a:t>
            </a:r>
            <a:r>
              <a:rPr lang="cs-CZ" dirty="0">
                <a:solidFill>
                  <a:srgbClr val="0000FF"/>
                </a:solidFill>
              </a:rPr>
              <a:t> CZ.31.1.0/0.0/0.0/23_070/0008536</a:t>
            </a:r>
            <a:br>
              <a:rPr lang="cs-CZ" dirty="0">
                <a:solidFill>
                  <a:srgbClr val="0000FF"/>
                </a:solidFill>
              </a:rPr>
            </a:br>
            <a:r>
              <a:rPr lang="cs-CZ" b="1" dirty="0">
                <a:solidFill>
                  <a:srgbClr val="0000FF"/>
                </a:solidFill>
              </a:rPr>
              <a:t>Dotace:</a:t>
            </a:r>
            <a:r>
              <a:rPr lang="cs-CZ" dirty="0">
                <a:solidFill>
                  <a:srgbClr val="0000FF"/>
                </a:solidFill>
              </a:rPr>
              <a:t> 134 456 975,50 Kč</a:t>
            </a:r>
            <a:br>
              <a:rPr lang="cs-CZ" dirty="0">
                <a:solidFill>
                  <a:srgbClr val="0000FF"/>
                </a:solidFill>
              </a:rPr>
            </a:br>
            <a:r>
              <a:rPr lang="cs-CZ" b="1" dirty="0">
                <a:solidFill>
                  <a:srgbClr val="0000FF"/>
                </a:solidFill>
              </a:rPr>
              <a:t>Podíl na způsobilých výdajích:</a:t>
            </a:r>
            <a:r>
              <a:rPr lang="cs-CZ" dirty="0">
                <a:solidFill>
                  <a:srgbClr val="0000FF"/>
                </a:solidFill>
              </a:rPr>
              <a:t> 100 %</a:t>
            </a:r>
          </a:p>
          <a:p>
            <a:r>
              <a:rPr lang="cs-CZ" b="1" dirty="0">
                <a:solidFill>
                  <a:srgbClr val="0000FF"/>
                </a:solidFill>
              </a:rPr>
              <a:t>DPH </a:t>
            </a:r>
            <a:r>
              <a:rPr lang="cs-CZ" dirty="0">
                <a:solidFill>
                  <a:srgbClr val="0000FF"/>
                </a:solidFill>
              </a:rPr>
              <a:t>jako nezpůsobilý  výdaj platí kraj ze svého rozpočtu</a:t>
            </a:r>
            <a:br>
              <a:rPr lang="cs-CZ" dirty="0">
                <a:solidFill>
                  <a:srgbClr val="0000FF"/>
                </a:solidFill>
              </a:rPr>
            </a:br>
            <a:r>
              <a:rPr lang="cs-CZ" b="1" dirty="0">
                <a:solidFill>
                  <a:srgbClr val="0000FF"/>
                </a:solidFill>
              </a:rPr>
              <a:t>Datum zahájení projektu:</a:t>
            </a:r>
            <a:r>
              <a:rPr lang="cs-CZ" dirty="0">
                <a:solidFill>
                  <a:srgbClr val="0000FF"/>
                </a:solidFill>
              </a:rPr>
              <a:t> 1.7.2024</a:t>
            </a:r>
            <a:br>
              <a:rPr lang="cs-CZ" dirty="0">
                <a:solidFill>
                  <a:srgbClr val="0000FF"/>
                </a:solidFill>
              </a:rPr>
            </a:br>
            <a:r>
              <a:rPr lang="cs-CZ" b="1" dirty="0">
                <a:solidFill>
                  <a:srgbClr val="0000FF"/>
                </a:solidFill>
              </a:rPr>
              <a:t>Datum předpokládaného ukončení projektu:</a:t>
            </a:r>
            <a:r>
              <a:rPr lang="cs-CZ" dirty="0">
                <a:solidFill>
                  <a:srgbClr val="0000FF"/>
                </a:solidFill>
              </a:rPr>
              <a:t> 31.12.2025</a:t>
            </a:r>
          </a:p>
          <a:p>
            <a:endParaRPr lang="cs-CZ" dirty="0">
              <a:solidFill>
                <a:srgbClr val="0000FF"/>
              </a:solidFill>
            </a:endParaRPr>
          </a:p>
          <a:p>
            <a:r>
              <a:rPr lang="cs-CZ" dirty="0">
                <a:solidFill>
                  <a:srgbClr val="0000FF"/>
                </a:solidFill>
              </a:rPr>
              <a:t>Projekt navazuje na projekt "Digitální technická mapa Ústeckého kraje" financovaný z operačního programu Podnikání a inovace pro konkurenceschopnost.</a:t>
            </a:r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787149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>
            <a:extLst>
              <a:ext uri="{FF2B5EF4-FFF2-40B4-BE49-F238E27FC236}">
                <a16:creationId xmlns:a16="http://schemas.microsoft.com/office/drawing/2014/main" id="{13461B38-5278-8C0B-7B49-5A3483E10CF1}"/>
              </a:ext>
            </a:extLst>
          </p:cNvPr>
          <p:cNvSpPr txBox="1"/>
          <p:nvPr/>
        </p:nvSpPr>
        <p:spPr>
          <a:xfrm>
            <a:off x="914400" y="1039124"/>
            <a:ext cx="327455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>
                <a:solidFill>
                  <a:srgbClr val="0000FF"/>
                </a:solidFill>
              </a:rPr>
              <a:t>Studie proveditelnosti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6320E885-9DC8-C3C8-836E-83B52A397285}"/>
              </a:ext>
            </a:extLst>
          </p:cNvPr>
          <p:cNvSpPr txBox="1"/>
          <p:nvPr/>
        </p:nvSpPr>
        <p:spPr>
          <a:xfrm>
            <a:off x="914400" y="1561381"/>
            <a:ext cx="10765766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0000FF"/>
                </a:solidFill>
              </a:rPr>
              <a:t>Realizace: 2023 – 2024</a:t>
            </a:r>
          </a:p>
          <a:p>
            <a:r>
              <a:rPr lang="cs-CZ" dirty="0">
                <a:solidFill>
                  <a:srgbClr val="0000FF"/>
                </a:solidFill>
              </a:rPr>
              <a:t>Průzkumy trhu:</a:t>
            </a:r>
          </a:p>
          <a:p>
            <a:r>
              <a:rPr lang="cs-CZ" dirty="0">
                <a:solidFill>
                  <a:srgbClr val="0000FF"/>
                </a:solidFill>
              </a:rPr>
              <a:t>	pořízení dat (AZIMUT CZ, </a:t>
            </a:r>
            <a:r>
              <a:rPr lang="cs-CZ" dirty="0" err="1">
                <a:solidFill>
                  <a:srgbClr val="0000FF"/>
                </a:solidFill>
              </a:rPr>
              <a:t>Georeal</a:t>
            </a:r>
            <a:r>
              <a:rPr lang="cs-CZ" dirty="0">
                <a:solidFill>
                  <a:srgbClr val="0000FF"/>
                </a:solidFill>
              </a:rPr>
              <a:t>, </a:t>
            </a:r>
            <a:r>
              <a:rPr lang="cs-CZ" dirty="0" err="1">
                <a:solidFill>
                  <a:srgbClr val="0000FF"/>
                </a:solidFill>
              </a:rPr>
              <a:t>Geovap</a:t>
            </a:r>
            <a:r>
              <a:rPr lang="cs-CZ" dirty="0">
                <a:solidFill>
                  <a:srgbClr val="0000FF"/>
                </a:solidFill>
              </a:rPr>
              <a:t>, Hrdlička, </a:t>
            </a:r>
            <a:r>
              <a:rPr lang="cs-CZ" dirty="0" err="1">
                <a:solidFill>
                  <a:srgbClr val="0000FF"/>
                </a:solidFill>
              </a:rPr>
              <a:t>Primis</a:t>
            </a:r>
            <a:r>
              <a:rPr lang="cs-CZ" dirty="0">
                <a:solidFill>
                  <a:srgbClr val="0000FF"/>
                </a:solidFill>
              </a:rPr>
              <a:t>, </a:t>
            </a:r>
            <a:r>
              <a:rPr lang="cs-CZ" dirty="0" err="1">
                <a:solidFill>
                  <a:srgbClr val="0000FF"/>
                </a:solidFill>
              </a:rPr>
              <a:t>TopGIS</a:t>
            </a:r>
            <a:r>
              <a:rPr lang="cs-CZ" dirty="0">
                <a:solidFill>
                  <a:srgbClr val="0000FF"/>
                </a:solidFill>
              </a:rPr>
              <a:t>)</a:t>
            </a:r>
          </a:p>
          <a:p>
            <a:r>
              <a:rPr lang="cs-CZ" dirty="0">
                <a:solidFill>
                  <a:srgbClr val="0000FF"/>
                </a:solidFill>
              </a:rPr>
              <a:t>	technický dozor a kontrola kvality (</a:t>
            </a:r>
            <a:r>
              <a:rPr lang="cs-CZ" dirty="0" err="1">
                <a:solidFill>
                  <a:srgbClr val="0000FF"/>
                </a:solidFill>
              </a:rPr>
              <a:t>Georeal</a:t>
            </a:r>
            <a:r>
              <a:rPr lang="cs-CZ" dirty="0">
                <a:solidFill>
                  <a:srgbClr val="0000FF"/>
                </a:solidFill>
              </a:rPr>
              <a:t>, AZIMUT CZ)</a:t>
            </a:r>
          </a:p>
          <a:p>
            <a:r>
              <a:rPr lang="cs-CZ" dirty="0">
                <a:solidFill>
                  <a:srgbClr val="0000FF"/>
                </a:solidFill>
              </a:rPr>
              <a:t>Dotazníkové šetření mezi obcemi: 99 obcí projevilo zájem o mapování</a:t>
            </a:r>
          </a:p>
          <a:p>
            <a:r>
              <a:rPr lang="cs-CZ" b="1" dirty="0">
                <a:solidFill>
                  <a:srgbClr val="0000FF"/>
                </a:solidFill>
              </a:rPr>
              <a:t>Stanovení základního rozsahu:</a:t>
            </a:r>
          </a:p>
          <a:p>
            <a:pPr lvl="2"/>
            <a:r>
              <a:rPr lang="cs-CZ" dirty="0">
                <a:solidFill>
                  <a:srgbClr val="0000FF"/>
                </a:solidFill>
              </a:rPr>
              <a:t>Konsolidace a mapování dat ZPS: </a:t>
            </a:r>
            <a:r>
              <a:rPr lang="cs-CZ" b="1" dirty="0">
                <a:solidFill>
                  <a:srgbClr val="0000FF"/>
                </a:solidFill>
              </a:rPr>
              <a:t>12 500 ha </a:t>
            </a:r>
          </a:p>
          <a:p>
            <a:pPr lvl="2"/>
            <a:r>
              <a:rPr lang="cs-CZ" dirty="0">
                <a:solidFill>
                  <a:srgbClr val="0000FF"/>
                </a:solidFill>
              </a:rPr>
              <a:t>Mapování dat TI ve vlastnictví obcí – priorita 1: </a:t>
            </a:r>
            <a:r>
              <a:rPr lang="cs-CZ" b="1" dirty="0">
                <a:solidFill>
                  <a:srgbClr val="0000FF"/>
                </a:solidFill>
              </a:rPr>
              <a:t>467 km </a:t>
            </a:r>
          </a:p>
          <a:p>
            <a:pPr lvl="2"/>
            <a:r>
              <a:rPr lang="cs-CZ" dirty="0">
                <a:solidFill>
                  <a:srgbClr val="0000FF"/>
                </a:solidFill>
              </a:rPr>
              <a:t>Konsolidace dat TI ve vlastnictví obcí – priorita 1: </a:t>
            </a:r>
            <a:r>
              <a:rPr lang="cs-CZ" b="1" dirty="0">
                <a:solidFill>
                  <a:srgbClr val="0000FF"/>
                </a:solidFill>
              </a:rPr>
              <a:t>451 km </a:t>
            </a:r>
          </a:p>
          <a:p>
            <a:pPr lvl="2"/>
            <a:r>
              <a:rPr lang="cs-CZ" dirty="0">
                <a:solidFill>
                  <a:srgbClr val="0000FF"/>
                </a:solidFill>
              </a:rPr>
              <a:t>Konsolidace a mapování dat DI ve vlastnictví obcí – priorita 1+2: </a:t>
            </a:r>
            <a:r>
              <a:rPr lang="cs-CZ" b="1" dirty="0">
                <a:solidFill>
                  <a:srgbClr val="0000FF"/>
                </a:solidFill>
              </a:rPr>
              <a:t>1 472 km </a:t>
            </a:r>
          </a:p>
          <a:p>
            <a:r>
              <a:rPr lang="cs-CZ" b="1" dirty="0">
                <a:solidFill>
                  <a:srgbClr val="0000FF"/>
                </a:solidFill>
              </a:rPr>
              <a:t>Stanovení dodatečného rozsahu:</a:t>
            </a:r>
          </a:p>
          <a:p>
            <a:pPr lvl="2"/>
            <a:r>
              <a:rPr lang="cs-CZ" dirty="0">
                <a:solidFill>
                  <a:srgbClr val="0000FF"/>
                </a:solidFill>
              </a:rPr>
              <a:t>Konsolidace a mapování dat ZPS: </a:t>
            </a:r>
            <a:r>
              <a:rPr lang="cs-CZ" b="1" dirty="0">
                <a:solidFill>
                  <a:srgbClr val="0000FF"/>
                </a:solidFill>
              </a:rPr>
              <a:t>12 473 ha </a:t>
            </a:r>
          </a:p>
          <a:p>
            <a:pPr lvl="2"/>
            <a:r>
              <a:rPr lang="cs-CZ" dirty="0">
                <a:solidFill>
                  <a:srgbClr val="0000FF"/>
                </a:solidFill>
              </a:rPr>
              <a:t>Mapování dat TI ve vlastnictví obcí – priorita 2+3: </a:t>
            </a:r>
            <a:r>
              <a:rPr lang="cs-CZ" b="1" dirty="0">
                <a:solidFill>
                  <a:srgbClr val="0000FF"/>
                </a:solidFill>
              </a:rPr>
              <a:t>1 368 km </a:t>
            </a:r>
          </a:p>
          <a:p>
            <a:pPr lvl="2"/>
            <a:r>
              <a:rPr lang="cs-CZ" dirty="0">
                <a:solidFill>
                  <a:srgbClr val="0000FF"/>
                </a:solidFill>
              </a:rPr>
              <a:t>Konsolidace dat TI ve vlastnictví obcí – priorita 2+3: </a:t>
            </a:r>
            <a:r>
              <a:rPr lang="cs-CZ" b="1" dirty="0">
                <a:solidFill>
                  <a:srgbClr val="0000FF"/>
                </a:solidFill>
              </a:rPr>
              <a:t>446 km </a:t>
            </a:r>
          </a:p>
          <a:p>
            <a:pPr lvl="2"/>
            <a:r>
              <a:rPr lang="cs-CZ" dirty="0">
                <a:solidFill>
                  <a:srgbClr val="0000FF"/>
                </a:solidFill>
              </a:rPr>
              <a:t>Konsolidace a mapování dat DI ve vlastnictví obcí – priorita 3: </a:t>
            </a:r>
            <a:r>
              <a:rPr lang="cs-CZ" b="1" dirty="0">
                <a:solidFill>
                  <a:srgbClr val="0000FF"/>
                </a:solidFill>
              </a:rPr>
              <a:t>1 548 km </a:t>
            </a:r>
          </a:p>
          <a:p>
            <a:endParaRPr lang="cs-CZ" dirty="0">
              <a:solidFill>
                <a:srgbClr val="0000FF"/>
              </a:solidFill>
            </a:endParaRPr>
          </a:p>
          <a:p>
            <a:r>
              <a:rPr lang="cs-CZ" dirty="0">
                <a:solidFill>
                  <a:srgbClr val="0000FF"/>
                </a:solidFill>
              </a:rPr>
              <a:t>Celková částka za základní rozsah činí: </a:t>
            </a:r>
            <a:r>
              <a:rPr lang="pl-PL" b="1" dirty="0">
                <a:solidFill>
                  <a:srgbClr val="0000FF"/>
                </a:solidFill>
              </a:rPr>
              <a:t>79 377 806,00 Kč bez DPH</a:t>
            </a:r>
          </a:p>
          <a:p>
            <a:r>
              <a:rPr lang="pl-PL" dirty="0">
                <a:solidFill>
                  <a:srgbClr val="0000FF"/>
                </a:solidFill>
              </a:rPr>
              <a:t>Celková částka za dodatečný rozsah činí: </a:t>
            </a:r>
            <a:r>
              <a:rPr lang="pl-PL" b="1" dirty="0">
                <a:solidFill>
                  <a:srgbClr val="0000FF"/>
                </a:solidFill>
              </a:rPr>
              <a:t>104 950 856,00 Kč bez DPH </a:t>
            </a:r>
            <a:endParaRPr lang="cs-CZ" b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31108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DC3C82F1-BED8-74E2-37B4-1B7809D9B9F7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E27E094C-D668-7124-3331-D7B056F07A6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23793" y="0"/>
            <a:ext cx="954441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9533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>
            <a:extLst>
              <a:ext uri="{FF2B5EF4-FFF2-40B4-BE49-F238E27FC236}">
                <a16:creationId xmlns:a16="http://schemas.microsoft.com/office/drawing/2014/main" id="{DC56E778-32FC-CC89-44CF-8FCF749DB064}"/>
              </a:ext>
            </a:extLst>
          </p:cNvPr>
          <p:cNvSpPr txBox="1"/>
          <p:nvPr/>
        </p:nvSpPr>
        <p:spPr>
          <a:xfrm>
            <a:off x="914400" y="1759789"/>
            <a:ext cx="10765766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  <a:p>
            <a:r>
              <a:rPr lang="cs-CZ" b="1" dirty="0">
                <a:solidFill>
                  <a:srgbClr val="0000FF"/>
                </a:solidFill>
              </a:rPr>
              <a:t>Podání žádosti o poskytnutí dotace: 30.11.2023</a:t>
            </a:r>
          </a:p>
          <a:p>
            <a:r>
              <a:rPr lang="cs-CZ" b="1" dirty="0">
                <a:solidFill>
                  <a:srgbClr val="0000FF"/>
                </a:solidFill>
              </a:rPr>
              <a:t>Rozhodnutí o poskytnutí dotace: 7.10.2024</a:t>
            </a:r>
          </a:p>
          <a:p>
            <a:endParaRPr lang="cs-CZ" b="1" dirty="0">
              <a:solidFill>
                <a:srgbClr val="0000FF"/>
              </a:solidFill>
            </a:endParaRPr>
          </a:p>
          <a:p>
            <a:r>
              <a:rPr lang="cs-CZ" b="1" dirty="0">
                <a:solidFill>
                  <a:srgbClr val="0000FF"/>
                </a:solidFill>
              </a:rPr>
              <a:t>Indikátory – cílové hodnoty</a:t>
            </a:r>
          </a:p>
          <a:p>
            <a:r>
              <a:rPr lang="es-ES" dirty="0">
                <a:solidFill>
                  <a:srgbClr val="0000FF"/>
                </a:solidFill>
              </a:rPr>
              <a:t>Digitalizované hektary objektů základní prostorové situace </a:t>
            </a:r>
            <a:r>
              <a:rPr lang="es-ES" b="1" dirty="0">
                <a:solidFill>
                  <a:srgbClr val="0000FF"/>
                </a:solidFill>
              </a:rPr>
              <a:t>24 973,00 </a:t>
            </a:r>
            <a:r>
              <a:rPr lang="cs-CZ" b="1" dirty="0">
                <a:solidFill>
                  <a:srgbClr val="0000FF"/>
                </a:solidFill>
              </a:rPr>
              <a:t>ha (základní + dodatečný rozsah)</a:t>
            </a:r>
          </a:p>
          <a:p>
            <a:r>
              <a:rPr lang="cs-CZ" dirty="0">
                <a:solidFill>
                  <a:srgbClr val="0000FF"/>
                </a:solidFill>
              </a:rPr>
              <a:t>Digitalizované kilometry sítí dopravní a technické infrastruktury </a:t>
            </a:r>
            <a:r>
              <a:rPr lang="cs-CZ" b="1" dirty="0">
                <a:solidFill>
                  <a:srgbClr val="0000FF"/>
                </a:solidFill>
              </a:rPr>
              <a:t>2 390,00 km (základní rozsah)</a:t>
            </a:r>
          </a:p>
          <a:p>
            <a:endParaRPr lang="cs-CZ" b="1" dirty="0">
              <a:solidFill>
                <a:srgbClr val="0000FF"/>
              </a:solidFill>
            </a:endParaRPr>
          </a:p>
          <a:p>
            <a:r>
              <a:rPr lang="cs-CZ" b="1" dirty="0">
                <a:solidFill>
                  <a:srgbClr val="0000FF"/>
                </a:solidFill>
              </a:rPr>
              <a:t>Celkové způsobilé výdaje: 		134 456 975,50 	82,64 %	z dotace</a:t>
            </a:r>
          </a:p>
          <a:p>
            <a:r>
              <a:rPr lang="cs-CZ" b="1" dirty="0">
                <a:solidFill>
                  <a:srgbClr val="0000FF"/>
                </a:solidFill>
              </a:rPr>
              <a:t>Celkové nezpůsobilé výdaje: 	28 235 964,86 	21,00 %  z celkových způsobilých výdajů</a:t>
            </a:r>
          </a:p>
          <a:p>
            <a:endParaRPr lang="cs-CZ" b="1" dirty="0">
              <a:solidFill>
                <a:srgbClr val="0000FF"/>
              </a:solidFill>
            </a:endParaRPr>
          </a:p>
          <a:p>
            <a:r>
              <a:rPr lang="cs-CZ" dirty="0">
                <a:solidFill>
                  <a:srgbClr val="0000FF"/>
                </a:solidFill>
              </a:rPr>
              <a:t>Dodavatel mapování: </a:t>
            </a:r>
            <a:r>
              <a:rPr lang="en-US" b="1" dirty="0">
                <a:solidFill>
                  <a:srgbClr val="0000FF"/>
                </a:solidFill>
              </a:rPr>
              <a:t>GEOREAL</a:t>
            </a:r>
            <a:r>
              <a:rPr lang="cs-CZ" b="1" dirty="0">
                <a:solidFill>
                  <a:srgbClr val="0000FF"/>
                </a:solidFill>
              </a:rPr>
              <a:t>,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spol</a:t>
            </a:r>
            <a:r>
              <a:rPr lang="en-US" b="1" dirty="0">
                <a:solidFill>
                  <a:srgbClr val="0000FF"/>
                </a:solidFill>
              </a:rPr>
              <a:t>. s</a:t>
            </a:r>
            <a:r>
              <a:rPr lang="cs-CZ" b="1" dirty="0">
                <a:solidFill>
                  <a:srgbClr val="0000FF"/>
                </a:solidFill>
              </a:rPr>
              <a:t>.</a:t>
            </a:r>
            <a:r>
              <a:rPr lang="en-US" b="1" dirty="0" err="1">
                <a:solidFill>
                  <a:srgbClr val="0000FF"/>
                </a:solidFill>
              </a:rPr>
              <a:t>r.o</a:t>
            </a:r>
            <a:r>
              <a:rPr lang="en-US" b="1" dirty="0">
                <a:solidFill>
                  <a:srgbClr val="0000FF"/>
                </a:solidFill>
              </a:rPr>
              <a:t>. </a:t>
            </a:r>
            <a:endParaRPr lang="cs-CZ" b="1" dirty="0">
              <a:solidFill>
                <a:srgbClr val="0000FF"/>
              </a:solidFill>
            </a:endParaRPr>
          </a:p>
          <a:p>
            <a:r>
              <a:rPr lang="cs-CZ" dirty="0">
                <a:solidFill>
                  <a:srgbClr val="0000FF"/>
                </a:solidFill>
              </a:rPr>
              <a:t>Dodavatel kontroly dat: </a:t>
            </a:r>
            <a:r>
              <a:rPr lang="cs-CZ" b="1" dirty="0">
                <a:solidFill>
                  <a:srgbClr val="0000FF"/>
                </a:solidFill>
              </a:rPr>
              <a:t>Geodetická kancelář Nedoma &amp; Řezník, s.r.o.</a:t>
            </a:r>
            <a:endParaRPr lang="cs-CZ" dirty="0">
              <a:solidFill>
                <a:srgbClr val="0000FF"/>
              </a:solidFill>
            </a:endParaRPr>
          </a:p>
          <a:p>
            <a:endParaRPr lang="cs-CZ" b="1" dirty="0">
              <a:solidFill>
                <a:srgbClr val="0000FF"/>
              </a:solidFill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368608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>
            <a:extLst>
              <a:ext uri="{FF2B5EF4-FFF2-40B4-BE49-F238E27FC236}">
                <a16:creationId xmlns:a16="http://schemas.microsoft.com/office/drawing/2014/main" id="{0B3457BA-61DA-5B0E-219F-BEB57F9A3870}"/>
              </a:ext>
            </a:extLst>
          </p:cNvPr>
          <p:cNvSpPr txBox="1"/>
          <p:nvPr/>
        </p:nvSpPr>
        <p:spPr>
          <a:xfrm>
            <a:off x="914400" y="1039124"/>
            <a:ext cx="15457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>
                <a:solidFill>
                  <a:srgbClr val="0000FF"/>
                </a:solidFill>
              </a:rPr>
              <a:t>Realizace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CA957935-467F-228D-8147-A443158BF846}"/>
              </a:ext>
            </a:extLst>
          </p:cNvPr>
          <p:cNvSpPr txBox="1"/>
          <p:nvPr/>
        </p:nvSpPr>
        <p:spPr>
          <a:xfrm>
            <a:off x="914400" y="1759789"/>
            <a:ext cx="10765766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solidFill>
                  <a:srgbClr val="0000FF"/>
                </a:solidFill>
              </a:rPr>
              <a:t>Etapa 1 - Prováděcí dokumentace </a:t>
            </a:r>
            <a:r>
              <a:rPr lang="cs-CZ" b="1" dirty="0">
                <a:solidFill>
                  <a:srgbClr val="0000FF"/>
                </a:solidFill>
              </a:rPr>
              <a:t>18. 10. 2024</a:t>
            </a:r>
          </a:p>
          <a:p>
            <a:r>
              <a:rPr lang="cs-CZ" dirty="0">
                <a:solidFill>
                  <a:srgbClr val="0000FF"/>
                </a:solidFill>
              </a:rPr>
              <a:t>Etapa 2 - Pořízení dat ZPS, DI a TI obcí - oblast I </a:t>
            </a:r>
            <a:r>
              <a:rPr lang="cs-CZ" b="1" dirty="0">
                <a:solidFill>
                  <a:srgbClr val="0000FF"/>
                </a:solidFill>
              </a:rPr>
              <a:t>19. 2. 2025</a:t>
            </a:r>
          </a:p>
          <a:p>
            <a:r>
              <a:rPr lang="cs-CZ" dirty="0">
                <a:solidFill>
                  <a:srgbClr val="0000FF"/>
                </a:solidFill>
              </a:rPr>
              <a:t>Etapa 3 - Pořízení dat ZPS, DI a TI obcí - oblast II </a:t>
            </a:r>
            <a:r>
              <a:rPr lang="cs-CZ" b="1" dirty="0">
                <a:solidFill>
                  <a:srgbClr val="0000FF"/>
                </a:solidFill>
              </a:rPr>
              <a:t>6. 5. 2025</a:t>
            </a:r>
          </a:p>
          <a:p>
            <a:r>
              <a:rPr lang="cs-CZ" dirty="0">
                <a:solidFill>
                  <a:srgbClr val="0000FF"/>
                </a:solidFill>
              </a:rPr>
              <a:t>Etapa 4 - Pořízení dat ZPS, DI a TI obcí - oblast III </a:t>
            </a:r>
            <a:r>
              <a:rPr lang="cs-CZ" b="1" dirty="0">
                <a:solidFill>
                  <a:srgbClr val="0000FF"/>
                </a:solidFill>
              </a:rPr>
              <a:t>18. 6. 2025</a:t>
            </a:r>
          </a:p>
          <a:p>
            <a:r>
              <a:rPr lang="cs-CZ" dirty="0">
                <a:solidFill>
                  <a:srgbClr val="0000FF"/>
                </a:solidFill>
              </a:rPr>
              <a:t>Etapa 5 a 6 - Souhrnné akceptační řízení </a:t>
            </a:r>
            <a:r>
              <a:rPr lang="cs-CZ" b="1" dirty="0">
                <a:solidFill>
                  <a:srgbClr val="0000FF"/>
                </a:solidFill>
              </a:rPr>
              <a:t>30. 6. 2025</a:t>
            </a:r>
            <a:endParaRPr lang="cs-CZ" dirty="0">
              <a:solidFill>
                <a:srgbClr val="0000FF"/>
              </a:solidFill>
            </a:endParaRPr>
          </a:p>
          <a:p>
            <a:endParaRPr lang="cs-CZ" b="1" dirty="0">
              <a:solidFill>
                <a:srgbClr val="0000FF"/>
              </a:solidFill>
            </a:endParaRPr>
          </a:p>
          <a:p>
            <a:endParaRPr lang="cs-CZ" dirty="0"/>
          </a:p>
          <a:p>
            <a:r>
              <a:rPr lang="cs-CZ" b="1" dirty="0">
                <a:solidFill>
                  <a:srgbClr val="0000FF"/>
                </a:solidFill>
              </a:rPr>
              <a:t>V 63 obcích zmapováno přes 927 km TI a 1519 km DI</a:t>
            </a:r>
          </a:p>
          <a:p>
            <a:r>
              <a:rPr lang="cs-CZ" b="1" dirty="0">
                <a:solidFill>
                  <a:srgbClr val="0000FF"/>
                </a:solidFill>
              </a:rPr>
              <a:t>Na celém území kraje zmapováno přes 27 000 ha ZPS</a:t>
            </a:r>
          </a:p>
        </p:txBody>
      </p:sp>
    </p:spTree>
    <p:extLst>
      <p:ext uri="{BB962C8B-B14F-4D97-AF65-F5344CB8AC3E}">
        <p14:creationId xmlns:p14="http://schemas.microsoft.com/office/powerpoint/2010/main" val="334578535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Obrázek 24" descr="Obsah obrázku mapa, Grafika, umění&#10;&#10;Obsah generovaný pomocí AI může být nesprávný.">
            <a:extLst>
              <a:ext uri="{FF2B5EF4-FFF2-40B4-BE49-F238E27FC236}">
                <a16:creationId xmlns:a16="http://schemas.microsoft.com/office/drawing/2014/main" id="{8048D6BB-A9E2-00E7-A3EE-E1E9C7FE4A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1318" y="218245"/>
            <a:ext cx="9389363" cy="6639755"/>
          </a:xfrm>
          <a:prstGeom prst="rect">
            <a:avLst/>
          </a:prstGeom>
        </p:spPr>
      </p:pic>
      <p:sp>
        <p:nvSpPr>
          <p:cNvPr id="28" name="TextovéPole 27">
            <a:extLst>
              <a:ext uri="{FF2B5EF4-FFF2-40B4-BE49-F238E27FC236}">
                <a16:creationId xmlns:a16="http://schemas.microsoft.com/office/drawing/2014/main" id="{FC73D105-665A-EA10-C1C0-FD58E0B61A31}"/>
              </a:ext>
            </a:extLst>
          </p:cNvPr>
          <p:cNvSpPr txBox="1"/>
          <p:nvPr/>
        </p:nvSpPr>
        <p:spPr>
          <a:xfrm>
            <a:off x="733246" y="1276710"/>
            <a:ext cx="4408098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00FF00"/>
                </a:solidFill>
              </a:rPr>
              <a:t>ZPS pořízení z OP PIK</a:t>
            </a:r>
          </a:p>
          <a:p>
            <a:r>
              <a:rPr lang="cs-CZ" sz="2800" b="1" dirty="0">
                <a:solidFill>
                  <a:srgbClr val="FF0000"/>
                </a:solidFill>
              </a:rPr>
              <a:t>ZPZ pořízená z NPO</a:t>
            </a:r>
          </a:p>
        </p:txBody>
      </p:sp>
    </p:spTree>
    <p:extLst>
      <p:ext uri="{BB962C8B-B14F-4D97-AF65-F5344CB8AC3E}">
        <p14:creationId xmlns:p14="http://schemas.microsoft.com/office/powerpoint/2010/main" val="255327874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 descr="Obsah obrázku mapa, text, umění&#10;&#10;Obsah generovaný pomocí AI může být nesprávný.">
            <a:extLst>
              <a:ext uri="{FF2B5EF4-FFF2-40B4-BE49-F238E27FC236}">
                <a16:creationId xmlns:a16="http://schemas.microsoft.com/office/drawing/2014/main" id="{68FD5B82-BA52-9347-3AFF-234EB11F21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569" y="219535"/>
            <a:ext cx="9384862" cy="6638465"/>
          </a:xfrm>
          <a:prstGeom prst="rect">
            <a:avLst/>
          </a:prstGeom>
        </p:spPr>
      </p:pic>
      <p:sp>
        <p:nvSpPr>
          <p:cNvPr id="7" name="TextovéPole 6">
            <a:extLst>
              <a:ext uri="{FF2B5EF4-FFF2-40B4-BE49-F238E27FC236}">
                <a16:creationId xmlns:a16="http://schemas.microsoft.com/office/drawing/2014/main" id="{2621D16D-09A2-F962-68D0-B46A7992AF6F}"/>
              </a:ext>
            </a:extLst>
          </p:cNvPr>
          <p:cNvSpPr txBox="1"/>
          <p:nvPr/>
        </p:nvSpPr>
        <p:spPr>
          <a:xfrm>
            <a:off x="733246" y="1276710"/>
            <a:ext cx="4408098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00FF00"/>
                </a:solidFill>
              </a:rPr>
              <a:t>TI/DI pořízení z OP PIK</a:t>
            </a:r>
          </a:p>
          <a:p>
            <a:r>
              <a:rPr lang="cs-CZ" sz="2800" b="1" dirty="0">
                <a:solidFill>
                  <a:srgbClr val="FF0000"/>
                </a:solidFill>
              </a:rPr>
              <a:t>TI/DI pořízená z NPO</a:t>
            </a:r>
          </a:p>
        </p:txBody>
      </p:sp>
    </p:spTree>
    <p:extLst>
      <p:ext uri="{BB962C8B-B14F-4D97-AF65-F5344CB8AC3E}">
        <p14:creationId xmlns:p14="http://schemas.microsoft.com/office/powerpoint/2010/main" val="39991931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7A7F2177-3FA5-8682-A2C9-968BFD9F8C6F}"/>
              </a:ext>
            </a:extLst>
          </p:cNvPr>
          <p:cNvSpPr txBox="1"/>
          <p:nvPr/>
        </p:nvSpPr>
        <p:spPr>
          <a:xfrm>
            <a:off x="914400" y="1039124"/>
            <a:ext cx="66854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solidFill>
                  <a:srgbClr val="0000FF"/>
                </a:solidFill>
              </a:rPr>
              <a:t>Kontroly pořízených dat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78D66A4F-A560-21F3-289B-4F262081C757}"/>
              </a:ext>
            </a:extLst>
          </p:cNvPr>
          <p:cNvSpPr txBox="1"/>
          <p:nvPr/>
        </p:nvSpPr>
        <p:spPr>
          <a:xfrm>
            <a:off x="914400" y="1759789"/>
            <a:ext cx="1076576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solidFill>
                  <a:srgbClr val="0000FF"/>
                </a:solidFill>
              </a:rPr>
              <a:t>Provedeno kontrolní terénní měření:</a:t>
            </a:r>
          </a:p>
          <a:p>
            <a:endParaRPr lang="cs-CZ" dirty="0">
              <a:solidFill>
                <a:srgbClr val="0000FF"/>
              </a:solidFill>
            </a:endParaRPr>
          </a:p>
          <a:p>
            <a:pPr lvl="1"/>
            <a:r>
              <a:rPr lang="cs-CZ" dirty="0">
                <a:solidFill>
                  <a:srgbClr val="0000FF"/>
                </a:solidFill>
              </a:rPr>
              <a:t>Pro základní rozsah je stanoveno 40 lokalit ke kontrole.</a:t>
            </a:r>
          </a:p>
          <a:p>
            <a:pPr lvl="1"/>
            <a:r>
              <a:rPr lang="cs-CZ" dirty="0">
                <a:solidFill>
                  <a:srgbClr val="0000FF"/>
                </a:solidFill>
              </a:rPr>
              <a:t>Pro dodatečný rozsah je stanoveno dalších 40 lokalit ke kontrole.</a:t>
            </a:r>
          </a:p>
          <a:p>
            <a:pPr lvl="1"/>
            <a:endParaRPr lang="cs-CZ" dirty="0">
              <a:solidFill>
                <a:srgbClr val="0000FF"/>
              </a:solidFill>
            </a:endParaRPr>
          </a:p>
          <a:p>
            <a:r>
              <a:rPr lang="cs-CZ" dirty="0">
                <a:solidFill>
                  <a:srgbClr val="0000FF"/>
                </a:solidFill>
              </a:rPr>
              <a:t>V rámci každé lokality provedena kontrola nově zmapovaných dat ZPS, DI a TI, a to v rozsahu:</a:t>
            </a:r>
          </a:p>
          <a:p>
            <a:endParaRPr lang="cs-CZ" dirty="0">
              <a:solidFill>
                <a:srgbClr val="0000FF"/>
              </a:solidFill>
            </a:endParaRPr>
          </a:p>
          <a:p>
            <a:pPr lvl="1"/>
            <a:r>
              <a:rPr lang="cs-CZ" dirty="0">
                <a:solidFill>
                  <a:srgbClr val="0000FF"/>
                </a:solidFill>
              </a:rPr>
              <a:t>Rozsah kontroly dat ZPS: minimálně 20 kontrolních bodů (identické body)</a:t>
            </a:r>
          </a:p>
          <a:p>
            <a:pPr lvl="1"/>
            <a:r>
              <a:rPr lang="cs-CZ" dirty="0">
                <a:solidFill>
                  <a:srgbClr val="0000FF"/>
                </a:solidFill>
              </a:rPr>
              <a:t>Rozsah kontroly dat DI: minimálně 10 kontrolních profilů</a:t>
            </a:r>
          </a:p>
          <a:p>
            <a:pPr lvl="1"/>
            <a:r>
              <a:rPr lang="cs-CZ" dirty="0">
                <a:solidFill>
                  <a:srgbClr val="0000FF"/>
                </a:solidFill>
              </a:rPr>
              <a:t>Rozsah kontroly dat TI: minimálně 10 kontrolních bodů (povrchové znaky) </a:t>
            </a:r>
            <a:endParaRPr lang="cs-CZ" b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08341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8F1F437A-4A71-39C8-D3F7-64B3D8C71A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8700" y="1423711"/>
            <a:ext cx="9972675" cy="5134814"/>
          </a:xfrm>
          <a:prstGeom prst="rect">
            <a:avLst/>
          </a:prstGeom>
        </p:spPr>
      </p:pic>
      <p:sp>
        <p:nvSpPr>
          <p:cNvPr id="5" name="TextovéPole 4">
            <a:extLst>
              <a:ext uri="{FF2B5EF4-FFF2-40B4-BE49-F238E27FC236}">
                <a16:creationId xmlns:a16="http://schemas.microsoft.com/office/drawing/2014/main" id="{77B7968B-4D62-500A-E372-9644E2AFD493}"/>
              </a:ext>
            </a:extLst>
          </p:cNvPr>
          <p:cNvSpPr txBox="1"/>
          <p:nvPr/>
        </p:nvSpPr>
        <p:spPr>
          <a:xfrm>
            <a:off x="914400" y="1039124"/>
            <a:ext cx="66854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solidFill>
                  <a:srgbClr val="0000FF"/>
                </a:solidFill>
              </a:rPr>
              <a:t>Kontrola přesnosti</a:t>
            </a:r>
          </a:p>
        </p:txBody>
      </p:sp>
    </p:spTree>
    <p:extLst>
      <p:ext uri="{BB962C8B-B14F-4D97-AF65-F5344CB8AC3E}">
        <p14:creationId xmlns:p14="http://schemas.microsoft.com/office/powerpoint/2010/main" val="132728418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9D2DFB-DE95-BC35-4CC5-8DF826BF81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>
            <a:extLst>
              <a:ext uri="{FF2B5EF4-FFF2-40B4-BE49-F238E27FC236}">
                <a16:creationId xmlns:a16="http://schemas.microsoft.com/office/drawing/2014/main" id="{83C46C6F-AC08-3590-6135-4885EBC94B94}"/>
              </a:ext>
            </a:extLst>
          </p:cNvPr>
          <p:cNvSpPr txBox="1"/>
          <p:nvPr/>
        </p:nvSpPr>
        <p:spPr>
          <a:xfrm>
            <a:off x="914400" y="1039124"/>
            <a:ext cx="66854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solidFill>
                  <a:srgbClr val="0000FF"/>
                </a:solidFill>
              </a:rPr>
              <a:t>Kontrola přesnosti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67010FF9-47F8-98BD-D15D-7051CFCC21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4970" y="1680839"/>
            <a:ext cx="11526859" cy="46393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323430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23B98DF-524A-D651-80F5-49F639F0FC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>
            <a:extLst>
              <a:ext uri="{FF2B5EF4-FFF2-40B4-BE49-F238E27FC236}">
                <a16:creationId xmlns:a16="http://schemas.microsoft.com/office/drawing/2014/main" id="{052738F9-F622-95C9-43C3-0D7F189B3FF8}"/>
              </a:ext>
            </a:extLst>
          </p:cNvPr>
          <p:cNvSpPr txBox="1"/>
          <p:nvPr/>
        </p:nvSpPr>
        <p:spPr>
          <a:xfrm>
            <a:off x="914400" y="1039124"/>
            <a:ext cx="66854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solidFill>
                  <a:srgbClr val="0000FF"/>
                </a:solidFill>
              </a:rPr>
              <a:t>Kontrola úplnosti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46E1E3BB-40A4-D8DF-980F-175842F566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67832" y="1622231"/>
            <a:ext cx="8488975" cy="52357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723187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595EE3A-9D22-71C8-72BB-B96E06259A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>
            <a:extLst>
              <a:ext uri="{FF2B5EF4-FFF2-40B4-BE49-F238E27FC236}">
                <a16:creationId xmlns:a16="http://schemas.microsoft.com/office/drawing/2014/main" id="{605B429D-1095-CD11-057A-F421660C0B82}"/>
              </a:ext>
            </a:extLst>
          </p:cNvPr>
          <p:cNvSpPr txBox="1"/>
          <p:nvPr/>
        </p:nvSpPr>
        <p:spPr>
          <a:xfrm>
            <a:off x="914400" y="1039124"/>
            <a:ext cx="66854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solidFill>
                  <a:srgbClr val="0000FF"/>
                </a:solidFill>
              </a:rPr>
              <a:t>Kontrola úplnosti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C63278EF-5832-2F40-1B86-87B1812428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96099" y="1500789"/>
            <a:ext cx="8799802" cy="5267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418903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D1796552-FDC0-6AC2-A8DD-ECEF7E6D3D3A}"/>
              </a:ext>
            </a:extLst>
          </p:cNvPr>
          <p:cNvSpPr txBox="1"/>
          <p:nvPr/>
        </p:nvSpPr>
        <p:spPr>
          <a:xfrm>
            <a:off x="948906" y="1039124"/>
            <a:ext cx="66854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solidFill>
                  <a:srgbClr val="0000FF"/>
                </a:solidFill>
              </a:rPr>
              <a:t>Závěr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FCECD677-571E-8237-1E18-5D620C35651F}"/>
              </a:ext>
            </a:extLst>
          </p:cNvPr>
          <p:cNvSpPr txBox="1"/>
          <p:nvPr/>
        </p:nvSpPr>
        <p:spPr>
          <a:xfrm>
            <a:off x="914400" y="1759789"/>
            <a:ext cx="1076576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0000FF"/>
                </a:solidFill>
              </a:rPr>
              <a:t>ZPS importováno 444 GAD</a:t>
            </a:r>
          </a:p>
          <a:p>
            <a:r>
              <a:rPr lang="cs-CZ" b="1" dirty="0">
                <a:solidFill>
                  <a:srgbClr val="0000FF"/>
                </a:solidFill>
              </a:rPr>
              <a:t>TI/DI importováno cca 46 obcí (stav k 26.11.2025)</a:t>
            </a:r>
          </a:p>
          <a:p>
            <a:endParaRPr lang="cs-CZ" b="1" dirty="0">
              <a:solidFill>
                <a:srgbClr val="0000FF"/>
              </a:solidFill>
            </a:endParaRPr>
          </a:p>
          <a:p>
            <a:endParaRPr lang="cs-CZ" b="1" dirty="0">
              <a:solidFill>
                <a:srgbClr val="0000FF"/>
              </a:solidFill>
            </a:endParaRPr>
          </a:p>
          <a:p>
            <a:endParaRPr lang="cs-CZ" b="1" dirty="0">
              <a:solidFill>
                <a:srgbClr val="0000FF"/>
              </a:solidFill>
            </a:endParaRPr>
          </a:p>
          <a:p>
            <a:endParaRPr lang="cs-CZ" b="1" dirty="0">
              <a:solidFill>
                <a:srgbClr val="0000FF"/>
              </a:solidFill>
            </a:endParaRPr>
          </a:p>
          <a:p>
            <a:endParaRPr lang="cs-CZ" b="1" dirty="0">
              <a:solidFill>
                <a:srgbClr val="0000FF"/>
              </a:solidFill>
            </a:endParaRPr>
          </a:p>
          <a:p>
            <a:r>
              <a:rPr lang="cs-CZ" b="1" dirty="0">
                <a:solidFill>
                  <a:srgbClr val="0000FF"/>
                </a:solidFill>
              </a:rPr>
              <a:t>Příprava mapové aplikace pro obce </a:t>
            </a:r>
          </a:p>
        </p:txBody>
      </p:sp>
    </p:spTree>
    <p:extLst>
      <p:ext uri="{BB962C8B-B14F-4D97-AF65-F5344CB8AC3E}">
        <p14:creationId xmlns:p14="http://schemas.microsoft.com/office/powerpoint/2010/main" val="137971098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2E263CA-E0E2-6508-4991-E6EE62068FA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Obdélník 3">
            <a:extLst>
              <a:ext uri="{FF2B5EF4-FFF2-40B4-BE49-F238E27FC236}">
                <a16:creationId xmlns:a16="http://schemas.microsoft.com/office/drawing/2014/main" id="{376C9249-D9A6-B1CD-B255-9DA7741A5E22}"/>
              </a:ext>
            </a:extLst>
          </p:cNvPr>
          <p:cNvSpPr/>
          <p:nvPr/>
        </p:nvSpPr>
        <p:spPr>
          <a:xfrm>
            <a:off x="744249" y="2339298"/>
            <a:ext cx="3341720" cy="28931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1400" b="1" dirty="0">
                <a:latin typeface="Century Gothic" panose="020B0502020202020204" pitchFamily="34" charset="0"/>
              </a:rPr>
              <a:t>Ing. Lukáš Morche</a:t>
            </a:r>
          </a:p>
          <a:p>
            <a:pPr algn="just"/>
            <a:r>
              <a:rPr lang="cs-CZ" sz="1400" b="1" dirty="0">
                <a:latin typeface="Century Gothic" panose="020B0502020202020204" pitchFamily="34" charset="0"/>
              </a:rPr>
              <a:t>tel.: +420 475 657 853</a:t>
            </a:r>
          </a:p>
          <a:p>
            <a:pPr algn="just"/>
            <a:r>
              <a:rPr lang="cs-CZ" sz="1400" b="1" dirty="0">
                <a:latin typeface="Century Gothic" panose="020B0502020202020204" pitchFamily="34" charset="0"/>
              </a:rPr>
              <a:t>e-mail: </a:t>
            </a:r>
            <a:r>
              <a:rPr lang="cs-CZ" sz="1400" b="1" dirty="0">
                <a:latin typeface="Century Gothic" panose="020B0502020202020204" pitchFamily="34" charset="0"/>
                <a:hlinkClick r:id="rId3"/>
              </a:rPr>
              <a:t>morche.l@kr-ustecky.cz</a:t>
            </a:r>
            <a:endParaRPr lang="cs-CZ" sz="1400" b="1" dirty="0">
              <a:latin typeface="Century Gothic" panose="020B0502020202020204" pitchFamily="34" charset="0"/>
            </a:endParaRPr>
          </a:p>
          <a:p>
            <a:pPr algn="just"/>
            <a:endParaRPr lang="cs-CZ" sz="1400" b="1" dirty="0">
              <a:latin typeface="Century Gothic" panose="020B0502020202020204" pitchFamily="34" charset="0"/>
            </a:endParaRPr>
          </a:p>
          <a:p>
            <a:pPr algn="just"/>
            <a:r>
              <a:rPr lang="cs-CZ" sz="1400" b="1" dirty="0">
                <a:latin typeface="Century Gothic" panose="020B0502020202020204" pitchFamily="34" charset="0"/>
              </a:rPr>
              <a:t>Ing. Martina Krupičková</a:t>
            </a:r>
          </a:p>
          <a:p>
            <a:pPr algn="just"/>
            <a:r>
              <a:rPr lang="cs-CZ" sz="1400" b="1" dirty="0">
                <a:latin typeface="Century Gothic" panose="020B0502020202020204" pitchFamily="34" charset="0"/>
              </a:rPr>
              <a:t>tel.: +420 475 657 865</a:t>
            </a:r>
          </a:p>
          <a:p>
            <a:pPr algn="just"/>
            <a:r>
              <a:rPr lang="cs-CZ" sz="1400" b="1" dirty="0">
                <a:latin typeface="Century Gothic" panose="020B0502020202020204" pitchFamily="34" charset="0"/>
              </a:rPr>
              <a:t>e-mail: </a:t>
            </a:r>
            <a:r>
              <a:rPr lang="cs-CZ" sz="1400" b="1" dirty="0">
                <a:latin typeface="Century Gothic" panose="020B0502020202020204" pitchFamily="34" charset="0"/>
                <a:hlinkClick r:id="rId4"/>
              </a:rPr>
              <a:t>krupickova.m@kr-ustecky.cz</a:t>
            </a:r>
            <a:endParaRPr lang="cs-CZ" sz="1400" b="1" dirty="0">
              <a:latin typeface="Century Gothic" panose="020B0502020202020204" pitchFamily="34" charset="0"/>
            </a:endParaRPr>
          </a:p>
          <a:p>
            <a:pPr algn="just"/>
            <a:endParaRPr lang="cs-CZ" sz="1400" b="1" dirty="0">
              <a:latin typeface="Century Gothic" panose="020B0502020202020204" pitchFamily="34" charset="0"/>
            </a:endParaRPr>
          </a:p>
          <a:p>
            <a:pPr algn="just"/>
            <a:endParaRPr lang="cs-CZ" sz="1400" b="1" dirty="0">
              <a:latin typeface="Century Gothic" panose="020B0502020202020204" pitchFamily="34" charset="0"/>
            </a:endParaRPr>
          </a:p>
          <a:p>
            <a:pPr algn="just"/>
            <a:endParaRPr lang="cs-CZ" sz="1400" b="1" dirty="0">
              <a:latin typeface="Century Gothic" panose="020B0502020202020204" pitchFamily="34" charset="0"/>
            </a:endParaRPr>
          </a:p>
          <a:p>
            <a:pPr algn="just"/>
            <a:endParaRPr lang="cs-CZ" sz="1400" b="1" dirty="0">
              <a:latin typeface="Century Gothic" panose="020B0502020202020204" pitchFamily="34" charset="0"/>
            </a:endParaRPr>
          </a:p>
          <a:p>
            <a:pPr algn="just"/>
            <a:endParaRPr lang="cs-CZ" sz="1400" b="1" dirty="0">
              <a:latin typeface="Century Gothic" panose="020B0502020202020204" pitchFamily="34" charset="0"/>
            </a:endParaRPr>
          </a:p>
          <a:p>
            <a:pPr algn="just"/>
            <a:endParaRPr lang="cs-CZ" sz="1400" b="1" u="sng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5" name="Obdélník 4">
            <a:extLst>
              <a:ext uri="{FF2B5EF4-FFF2-40B4-BE49-F238E27FC236}">
                <a16:creationId xmlns:a16="http://schemas.microsoft.com/office/drawing/2014/main" id="{427C2094-1390-D852-6D09-E8E196ACA859}"/>
              </a:ext>
            </a:extLst>
          </p:cNvPr>
          <p:cNvSpPr/>
          <p:nvPr/>
        </p:nvSpPr>
        <p:spPr>
          <a:xfrm>
            <a:off x="4569726" y="2339298"/>
            <a:ext cx="334172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1400" b="1" dirty="0">
                <a:latin typeface="Century Gothic" panose="020B0502020202020204" pitchFamily="34" charset="0"/>
              </a:rPr>
              <a:t>Bc. Benjamin Bárta</a:t>
            </a:r>
          </a:p>
          <a:p>
            <a:pPr algn="just"/>
            <a:r>
              <a:rPr lang="cs-CZ" sz="1400" b="1" dirty="0">
                <a:latin typeface="Century Gothic" panose="020B0502020202020204" pitchFamily="34" charset="0"/>
              </a:rPr>
              <a:t>tel.: +420 475 657 545</a:t>
            </a:r>
          </a:p>
          <a:p>
            <a:pPr algn="just"/>
            <a:r>
              <a:rPr lang="cs-CZ" sz="1400" b="1" dirty="0">
                <a:latin typeface="Century Gothic" panose="020B0502020202020204" pitchFamily="34" charset="0"/>
              </a:rPr>
              <a:t>e-mail: </a:t>
            </a:r>
            <a:r>
              <a:rPr lang="cs-CZ" sz="1400" b="1" dirty="0">
                <a:latin typeface="Century Gothic" panose="020B0502020202020204" pitchFamily="34" charset="0"/>
                <a:hlinkClick r:id="rId5"/>
              </a:rPr>
              <a:t>barta.b@kr-ustecky.cz</a:t>
            </a:r>
            <a:endParaRPr lang="cs-CZ" sz="1400" b="1" dirty="0">
              <a:latin typeface="Century Gothic" panose="020B0502020202020204" pitchFamily="34" charset="0"/>
            </a:endParaRPr>
          </a:p>
          <a:p>
            <a:pPr algn="just"/>
            <a:r>
              <a:rPr lang="cs-CZ" sz="1400" b="1" dirty="0">
                <a:latin typeface="Century Gothic" panose="020B0502020202020204" pitchFamily="34" charset="0"/>
              </a:rPr>
              <a:t> </a:t>
            </a:r>
          </a:p>
          <a:p>
            <a:pPr algn="just"/>
            <a:r>
              <a:rPr lang="cs-CZ" sz="1400" b="1" dirty="0">
                <a:latin typeface="Century Gothic" panose="020B0502020202020204" pitchFamily="34" charset="0"/>
              </a:rPr>
              <a:t>Bc. Nikola Kýhosová</a:t>
            </a:r>
          </a:p>
          <a:p>
            <a:pPr algn="just"/>
            <a:r>
              <a:rPr lang="cs-CZ" sz="1400" b="1" dirty="0">
                <a:latin typeface="Century Gothic" panose="020B0502020202020204" pitchFamily="34" charset="0"/>
              </a:rPr>
              <a:t>tel.: +420 475 657 803</a:t>
            </a:r>
          </a:p>
          <a:p>
            <a:pPr algn="just"/>
            <a:r>
              <a:rPr lang="cs-CZ" sz="1400" b="1" dirty="0">
                <a:latin typeface="Century Gothic" panose="020B0502020202020204" pitchFamily="34" charset="0"/>
              </a:rPr>
              <a:t>e-mail: </a:t>
            </a:r>
            <a:r>
              <a:rPr lang="cs-CZ" sz="1400" b="1" dirty="0">
                <a:latin typeface="Century Gothic" panose="020B0502020202020204" pitchFamily="34" charset="0"/>
                <a:hlinkClick r:id="rId6"/>
              </a:rPr>
              <a:t>kyhosova.n@kr-ustecky.cz</a:t>
            </a:r>
            <a:r>
              <a:rPr lang="cs-CZ" sz="1400" b="1" dirty="0">
                <a:latin typeface="Century Gothic" panose="020B0502020202020204" pitchFamily="34" charset="0"/>
              </a:rPr>
              <a:t>   </a:t>
            </a:r>
          </a:p>
          <a:p>
            <a:pPr algn="just"/>
            <a:endParaRPr lang="cs-CZ" sz="1400" b="1" dirty="0">
              <a:latin typeface="Century Gothic" panose="020B0502020202020204" pitchFamily="34" charset="0"/>
            </a:endParaRPr>
          </a:p>
          <a:p>
            <a:pPr algn="just"/>
            <a:endParaRPr lang="cs-CZ" sz="1400" b="1" dirty="0">
              <a:latin typeface="Century Gothic" panose="020B0502020202020204" pitchFamily="34" charset="0"/>
            </a:endParaRPr>
          </a:p>
          <a:p>
            <a:pPr algn="just"/>
            <a:endParaRPr lang="cs-CZ" sz="1400" b="1" dirty="0">
              <a:latin typeface="Century Gothic" panose="020B0502020202020204" pitchFamily="34" charset="0"/>
            </a:endParaRPr>
          </a:p>
          <a:p>
            <a:pPr algn="just"/>
            <a:endParaRPr lang="cs-CZ" sz="1400" b="1" dirty="0">
              <a:latin typeface="Century Gothic" panose="020B0502020202020204" pitchFamily="34" charset="0"/>
            </a:endParaRPr>
          </a:p>
          <a:p>
            <a:pPr algn="just"/>
            <a:endParaRPr lang="cs-CZ" sz="1400" b="1" dirty="0">
              <a:latin typeface="Century Gothic" panose="020B0502020202020204" pitchFamily="34" charset="0"/>
            </a:endParaRPr>
          </a:p>
          <a:p>
            <a:pPr algn="just"/>
            <a:endParaRPr lang="cs-CZ" sz="1400" b="1" dirty="0">
              <a:latin typeface="Century Gothic" panose="020B0502020202020204" pitchFamily="34" charset="0"/>
            </a:endParaRPr>
          </a:p>
          <a:p>
            <a:pPr algn="just"/>
            <a:endParaRPr lang="cs-CZ" sz="1400" b="1" u="sng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B7ECFB96-A75F-8584-613B-FCF5C342188E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249" y="4219960"/>
            <a:ext cx="1563059" cy="1563059"/>
          </a:xfrm>
          <a:prstGeom prst="rect">
            <a:avLst/>
          </a:prstGeom>
          <a:ln>
            <a:solidFill>
              <a:srgbClr val="010FFF"/>
            </a:solidFill>
          </a:ln>
        </p:spPr>
      </p:pic>
    </p:spTree>
    <p:extLst>
      <p:ext uri="{BB962C8B-B14F-4D97-AF65-F5344CB8AC3E}">
        <p14:creationId xmlns:p14="http://schemas.microsoft.com/office/powerpoint/2010/main" val="1054450100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1230</TotalTime>
  <Words>731</Words>
  <Application>Microsoft Office PowerPoint</Application>
  <PresentationFormat>Širokoúhlá obrazovka</PresentationFormat>
  <Paragraphs>100</Paragraphs>
  <Slides>15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20" baseType="lpstr">
      <vt:lpstr>Aptos</vt:lpstr>
      <vt:lpstr>Aptos Display</vt:lpstr>
      <vt:lpstr>Arial</vt:lpstr>
      <vt:lpstr>Century Gothic</vt:lpstr>
      <vt:lpstr>Motiv Office</vt:lpstr>
      <vt:lpstr>Projekt "Rozvoj digitální technické mapy Ústeckého kraje" 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Morche Lukáš</dc:creator>
  <cp:lastModifiedBy>Krupičková Martina</cp:lastModifiedBy>
  <cp:revision>4</cp:revision>
  <dcterms:created xsi:type="dcterms:W3CDTF">2025-11-18T13:46:51Z</dcterms:created>
  <dcterms:modified xsi:type="dcterms:W3CDTF">2025-11-26T06:04:04Z</dcterms:modified>
</cp:coreProperties>
</file>