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7" r:id="rId2"/>
    <p:sldId id="408" r:id="rId3"/>
    <p:sldId id="427" r:id="rId4"/>
    <p:sldId id="429" r:id="rId5"/>
    <p:sldId id="446" r:id="rId6"/>
    <p:sldId id="438" r:id="rId7"/>
    <p:sldId id="439" r:id="rId8"/>
    <p:sldId id="444" r:id="rId9"/>
    <p:sldId id="445" r:id="rId10"/>
    <p:sldId id="447" r:id="rId11"/>
    <p:sldId id="448" r:id="rId12"/>
    <p:sldId id="449" r:id="rId13"/>
    <p:sldId id="430" r:id="rId14"/>
    <p:sldId id="441" r:id="rId15"/>
    <p:sldId id="442" r:id="rId16"/>
    <p:sldId id="443" r:id="rId17"/>
    <p:sldId id="440" r:id="rId18"/>
    <p:sldId id="451" r:id="rId19"/>
    <p:sldId id="450" r:id="rId20"/>
    <p:sldId id="431" r:id="rId21"/>
    <p:sldId id="432" r:id="rId22"/>
    <p:sldId id="433" r:id="rId23"/>
    <p:sldId id="267" r:id="rId24"/>
  </p:sldIdLst>
  <p:sldSz cx="12190413" cy="6858000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232" y="60"/>
      </p:cViewPr>
      <p:guideLst>
        <p:guide orient="horz" pos="2160"/>
        <p:guide pos="3840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949D713-F089-45CD-A5C1-D9CA885D08CE}" type="doc">
      <dgm:prSet loTypeId="urn:microsoft.com/office/officeart/2005/8/layout/b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BBE304B-3B0A-4442-8A4A-8A06C954A697}">
      <dgm:prSet phldrT="[Text]"/>
      <dgm:spPr>
        <a:solidFill>
          <a:srgbClr val="00B050"/>
        </a:solidFill>
      </dgm:spPr>
      <dgm:t>
        <a:bodyPr/>
        <a:lstStyle/>
        <a:p>
          <a:r>
            <a:rPr lang="cs-CZ" b="1" dirty="0" smtClean="0"/>
            <a:t>11/2024</a:t>
          </a:r>
        </a:p>
        <a:p>
          <a:r>
            <a:rPr lang="cs-CZ" dirty="0" smtClean="0"/>
            <a:t> Registr budoucích stavebníků v IS DMVS</a:t>
          </a:r>
          <a:endParaRPr lang="cs-CZ" dirty="0"/>
        </a:p>
      </dgm:t>
    </dgm:pt>
    <dgm:pt modelId="{57A90460-85E2-48A0-BB8C-C510549D5216}" type="parTrans" cxnId="{84F50E2A-B7D0-4461-8285-F963168DED62}">
      <dgm:prSet/>
      <dgm:spPr/>
      <dgm:t>
        <a:bodyPr/>
        <a:lstStyle/>
        <a:p>
          <a:endParaRPr lang="cs-CZ"/>
        </a:p>
      </dgm:t>
    </dgm:pt>
    <dgm:pt modelId="{5BEDBEE2-4B2F-422E-BDE3-9A20FED935F2}" type="sibTrans" cxnId="{84F50E2A-B7D0-4461-8285-F963168DED62}">
      <dgm:prSet/>
      <dgm:spPr/>
      <dgm:t>
        <a:bodyPr/>
        <a:lstStyle/>
        <a:p>
          <a:endParaRPr lang="cs-CZ"/>
        </a:p>
      </dgm:t>
    </dgm:pt>
    <dgm:pt modelId="{3E3AF24A-BFAE-4A07-8045-90C16FEBC4EF}">
      <dgm:prSet phldrT="[Text]"/>
      <dgm:spPr>
        <a:solidFill>
          <a:srgbClr val="00B050"/>
        </a:solidFill>
      </dgm:spPr>
      <dgm:t>
        <a:bodyPr/>
        <a:lstStyle/>
        <a:p>
          <a:r>
            <a:rPr lang="cs-CZ" b="1" dirty="0" smtClean="0"/>
            <a:t>4/2025 </a:t>
          </a:r>
        </a:p>
        <a:p>
          <a:r>
            <a:rPr lang="cs-CZ" dirty="0" smtClean="0"/>
            <a:t>Editační služby PSPI</a:t>
          </a:r>
          <a:endParaRPr lang="cs-CZ" dirty="0"/>
        </a:p>
      </dgm:t>
    </dgm:pt>
    <dgm:pt modelId="{5EF07664-0AFB-4D06-8AC2-0AC890944F40}" type="parTrans" cxnId="{867BA097-1606-4DC2-B410-73D9576F0D69}">
      <dgm:prSet/>
      <dgm:spPr/>
      <dgm:t>
        <a:bodyPr/>
        <a:lstStyle/>
        <a:p>
          <a:endParaRPr lang="cs-CZ"/>
        </a:p>
      </dgm:t>
    </dgm:pt>
    <dgm:pt modelId="{70A5A5A9-FA5C-4C6A-9F11-EEC40EEC930E}" type="sibTrans" cxnId="{867BA097-1606-4DC2-B410-73D9576F0D69}">
      <dgm:prSet/>
      <dgm:spPr/>
      <dgm:t>
        <a:bodyPr/>
        <a:lstStyle/>
        <a:p>
          <a:endParaRPr lang="cs-CZ"/>
        </a:p>
      </dgm:t>
    </dgm:pt>
    <dgm:pt modelId="{95727A1F-A1A6-4A1C-AA99-899D7F364512}">
      <dgm:prSet phldrT="[Text]"/>
      <dgm:spPr>
        <a:solidFill>
          <a:srgbClr val="00B050"/>
        </a:solidFill>
      </dgm:spPr>
      <dgm:t>
        <a:bodyPr/>
        <a:lstStyle/>
        <a:p>
          <a:r>
            <a:rPr lang="cs-CZ" b="1" dirty="0" smtClean="0"/>
            <a:t>7/2025 </a:t>
          </a:r>
        </a:p>
        <a:p>
          <a:r>
            <a:rPr lang="cs-CZ" dirty="0" smtClean="0"/>
            <a:t>Datový model</a:t>
          </a:r>
          <a:endParaRPr lang="cs-CZ" dirty="0"/>
        </a:p>
      </dgm:t>
    </dgm:pt>
    <dgm:pt modelId="{552B721C-967F-44ED-9414-B0EBDDC5EDF3}" type="parTrans" cxnId="{AB592D3F-95E0-4044-A7E3-631AB9F2A657}">
      <dgm:prSet/>
      <dgm:spPr/>
      <dgm:t>
        <a:bodyPr/>
        <a:lstStyle/>
        <a:p>
          <a:endParaRPr lang="cs-CZ"/>
        </a:p>
      </dgm:t>
    </dgm:pt>
    <dgm:pt modelId="{7A49180C-EDB0-4AC7-AF75-623F87E57B53}" type="sibTrans" cxnId="{AB592D3F-95E0-4044-A7E3-631AB9F2A657}">
      <dgm:prSet/>
      <dgm:spPr/>
      <dgm:t>
        <a:bodyPr/>
        <a:lstStyle/>
        <a:p>
          <a:endParaRPr lang="cs-CZ"/>
        </a:p>
      </dgm:t>
    </dgm:pt>
    <dgm:pt modelId="{1D7BB0E7-6458-46C6-8356-9AFA0EBFA572}">
      <dgm:prSet phldrT="[Text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cs-CZ" b="1" dirty="0" smtClean="0"/>
            <a:t>11/2025 </a:t>
          </a:r>
        </a:p>
        <a:p>
          <a:r>
            <a:rPr lang="cs-CZ" dirty="0" smtClean="0"/>
            <a:t>Územní vymezení PSPI</a:t>
          </a:r>
          <a:endParaRPr lang="cs-CZ" dirty="0"/>
        </a:p>
      </dgm:t>
    </dgm:pt>
    <dgm:pt modelId="{7822E066-0BFA-4E53-837C-4E837570EEFC}" type="parTrans" cxnId="{02337F67-40DE-4093-97F2-DF1E16CFA47E}">
      <dgm:prSet/>
      <dgm:spPr/>
      <dgm:t>
        <a:bodyPr/>
        <a:lstStyle/>
        <a:p>
          <a:endParaRPr lang="cs-CZ"/>
        </a:p>
      </dgm:t>
    </dgm:pt>
    <dgm:pt modelId="{A44A9B72-80B0-416B-8265-94B5099F79DA}" type="sibTrans" cxnId="{02337F67-40DE-4093-97F2-DF1E16CFA47E}">
      <dgm:prSet/>
      <dgm:spPr/>
      <dgm:t>
        <a:bodyPr/>
        <a:lstStyle/>
        <a:p>
          <a:endParaRPr lang="cs-CZ"/>
        </a:p>
      </dgm:t>
    </dgm:pt>
    <dgm:pt modelId="{5DD62584-F1CC-4C24-99ED-B959576951E3}">
      <dgm:prSet phldrT="[Text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cs-CZ" b="1" dirty="0" smtClean="0"/>
            <a:t>12/2025 </a:t>
          </a:r>
        </a:p>
        <a:p>
          <a:r>
            <a:rPr lang="cs-CZ" dirty="0" smtClean="0"/>
            <a:t>Výdeje dat a WFS</a:t>
          </a:r>
          <a:endParaRPr lang="cs-CZ" dirty="0"/>
        </a:p>
      </dgm:t>
    </dgm:pt>
    <dgm:pt modelId="{4B3CD63E-4F65-404B-BF22-5C5F86B15BE9}" type="parTrans" cxnId="{9173F34B-19AC-490D-9A5E-A10C9779FDB8}">
      <dgm:prSet/>
      <dgm:spPr/>
      <dgm:t>
        <a:bodyPr/>
        <a:lstStyle/>
        <a:p>
          <a:endParaRPr lang="cs-CZ"/>
        </a:p>
      </dgm:t>
    </dgm:pt>
    <dgm:pt modelId="{193F7455-7FC7-4F6D-A974-585EF725212B}" type="sibTrans" cxnId="{9173F34B-19AC-490D-9A5E-A10C9779FDB8}">
      <dgm:prSet/>
      <dgm:spPr/>
      <dgm:t>
        <a:bodyPr/>
        <a:lstStyle/>
        <a:p>
          <a:endParaRPr lang="cs-CZ"/>
        </a:p>
      </dgm:t>
    </dgm:pt>
    <dgm:pt modelId="{28E4F453-A3ED-4A5D-8C87-10A6870C6BB9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cs-CZ" b="1" dirty="0" smtClean="0"/>
            <a:t>4/2026 </a:t>
          </a:r>
        </a:p>
        <a:p>
          <a:r>
            <a:rPr lang="cs-CZ" dirty="0" smtClean="0"/>
            <a:t>Kreslítko PSPI + editor JVF</a:t>
          </a:r>
          <a:endParaRPr lang="cs-CZ" dirty="0"/>
        </a:p>
      </dgm:t>
    </dgm:pt>
    <dgm:pt modelId="{3458CB9C-047E-4B23-A317-77E7F4C6B276}" type="parTrans" cxnId="{9493D9F5-7CE8-4434-BBC2-49D9322AF1BA}">
      <dgm:prSet/>
      <dgm:spPr/>
      <dgm:t>
        <a:bodyPr/>
        <a:lstStyle/>
        <a:p>
          <a:endParaRPr lang="cs-CZ"/>
        </a:p>
      </dgm:t>
    </dgm:pt>
    <dgm:pt modelId="{3D0D0293-C50A-4451-8069-11574FDF046D}" type="sibTrans" cxnId="{9493D9F5-7CE8-4434-BBC2-49D9322AF1BA}">
      <dgm:prSet/>
      <dgm:spPr/>
      <dgm:t>
        <a:bodyPr/>
        <a:lstStyle/>
        <a:p>
          <a:endParaRPr lang="cs-CZ"/>
        </a:p>
      </dgm:t>
    </dgm:pt>
    <dgm:pt modelId="{4F256B0C-372D-4C5A-9A1E-0FB326A51CA2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cs-CZ" b="1" dirty="0" smtClean="0"/>
            <a:t>7/2026 </a:t>
          </a:r>
        </a:p>
        <a:p>
          <a:r>
            <a:rPr lang="cs-CZ" dirty="0" smtClean="0"/>
            <a:t>Nasazení  JVF DTM 1.5 na PROD</a:t>
          </a:r>
          <a:endParaRPr lang="cs-CZ" dirty="0"/>
        </a:p>
      </dgm:t>
    </dgm:pt>
    <dgm:pt modelId="{8528EE22-4647-44F5-B919-0DEED9479696}" type="parTrans" cxnId="{62F06972-135C-4D8A-9B16-8DAABF24CF4E}">
      <dgm:prSet/>
      <dgm:spPr/>
      <dgm:t>
        <a:bodyPr/>
        <a:lstStyle/>
        <a:p>
          <a:endParaRPr lang="cs-CZ"/>
        </a:p>
      </dgm:t>
    </dgm:pt>
    <dgm:pt modelId="{3E4DAAB0-C02B-4928-BC8A-7592CAFA18C6}" type="sibTrans" cxnId="{62F06972-135C-4D8A-9B16-8DAABF24CF4E}">
      <dgm:prSet/>
      <dgm:spPr/>
      <dgm:t>
        <a:bodyPr/>
        <a:lstStyle/>
        <a:p>
          <a:endParaRPr lang="cs-CZ"/>
        </a:p>
      </dgm:t>
    </dgm:pt>
    <dgm:pt modelId="{82D685DA-F015-4E3F-9D3C-FA8C206C51D0}">
      <dgm:prSet phldrT="[Text]"/>
      <dgm:spPr/>
      <dgm:t>
        <a:bodyPr/>
        <a:lstStyle/>
        <a:p>
          <a:r>
            <a:rPr lang="cs-CZ" b="1" dirty="0" smtClean="0"/>
            <a:t>???/2026 </a:t>
          </a:r>
        </a:p>
        <a:p>
          <a:r>
            <a:rPr lang="cs-CZ" dirty="0" smtClean="0"/>
            <a:t>Spuštění pilotního provozu PSPI</a:t>
          </a:r>
          <a:endParaRPr lang="cs-CZ" dirty="0"/>
        </a:p>
      </dgm:t>
    </dgm:pt>
    <dgm:pt modelId="{7EED8CFC-6376-478F-8D7C-A0691B0EAECA}" type="parTrans" cxnId="{7C6E268E-71AB-4F74-A6D6-CC53C40DDBD4}">
      <dgm:prSet/>
      <dgm:spPr/>
      <dgm:t>
        <a:bodyPr/>
        <a:lstStyle/>
        <a:p>
          <a:endParaRPr lang="cs-CZ"/>
        </a:p>
      </dgm:t>
    </dgm:pt>
    <dgm:pt modelId="{A235C579-B068-43BB-9AE9-E355515C64A3}" type="sibTrans" cxnId="{7C6E268E-71AB-4F74-A6D6-CC53C40DDBD4}">
      <dgm:prSet/>
      <dgm:spPr/>
      <dgm:t>
        <a:bodyPr/>
        <a:lstStyle/>
        <a:p>
          <a:endParaRPr lang="cs-CZ"/>
        </a:p>
      </dgm:t>
    </dgm:pt>
    <dgm:pt modelId="{5619A3FD-746F-4780-B8C4-F926F7497EA4}" type="pres">
      <dgm:prSet presAssocID="{C949D713-F089-45CD-A5C1-D9CA885D08CE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cs-CZ"/>
        </a:p>
      </dgm:t>
    </dgm:pt>
    <dgm:pt modelId="{D52B2127-70DE-4A57-AC1D-D17CDA473B25}" type="pres">
      <dgm:prSet presAssocID="{9BBE304B-3B0A-4442-8A4A-8A06C954A697}" presName="compNode" presStyleCnt="0"/>
      <dgm:spPr/>
    </dgm:pt>
    <dgm:pt modelId="{0836634B-76F2-4D8E-B752-10552B8AD200}" type="pres">
      <dgm:prSet presAssocID="{9BBE304B-3B0A-4442-8A4A-8A06C954A697}" presName="dummyConnPt" presStyleCnt="0"/>
      <dgm:spPr/>
    </dgm:pt>
    <dgm:pt modelId="{A34EA85B-DA92-4BE3-8EBB-2F453BF865CD}" type="pres">
      <dgm:prSet presAssocID="{9BBE304B-3B0A-4442-8A4A-8A06C954A697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ADCCF0C-C2A4-41B9-8A1C-E281CF61A775}" type="pres">
      <dgm:prSet presAssocID="{5BEDBEE2-4B2F-422E-BDE3-9A20FED935F2}" presName="sibTrans" presStyleLbl="bgSibTrans2D1" presStyleIdx="0" presStyleCnt="7"/>
      <dgm:spPr/>
      <dgm:t>
        <a:bodyPr/>
        <a:lstStyle/>
        <a:p>
          <a:endParaRPr lang="cs-CZ"/>
        </a:p>
      </dgm:t>
    </dgm:pt>
    <dgm:pt modelId="{A032B846-1B71-4F3A-99E1-1B58A4202483}" type="pres">
      <dgm:prSet presAssocID="{3E3AF24A-BFAE-4A07-8045-90C16FEBC4EF}" presName="compNode" presStyleCnt="0"/>
      <dgm:spPr/>
    </dgm:pt>
    <dgm:pt modelId="{4BBCC73C-0AD4-4B46-A3F1-CB25B9E577BC}" type="pres">
      <dgm:prSet presAssocID="{3E3AF24A-BFAE-4A07-8045-90C16FEBC4EF}" presName="dummyConnPt" presStyleCnt="0"/>
      <dgm:spPr/>
    </dgm:pt>
    <dgm:pt modelId="{4B526353-2532-477F-B105-53CD312CA348}" type="pres">
      <dgm:prSet presAssocID="{3E3AF24A-BFAE-4A07-8045-90C16FEBC4EF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0A3FD79-DCCB-438C-B4A1-0CFCD36AE013}" type="pres">
      <dgm:prSet presAssocID="{70A5A5A9-FA5C-4C6A-9F11-EEC40EEC930E}" presName="sibTrans" presStyleLbl="bgSibTrans2D1" presStyleIdx="1" presStyleCnt="7"/>
      <dgm:spPr/>
      <dgm:t>
        <a:bodyPr/>
        <a:lstStyle/>
        <a:p>
          <a:endParaRPr lang="cs-CZ"/>
        </a:p>
      </dgm:t>
    </dgm:pt>
    <dgm:pt modelId="{EB6544F9-B512-4102-B86C-7DBB820B1C8D}" type="pres">
      <dgm:prSet presAssocID="{95727A1F-A1A6-4A1C-AA99-899D7F364512}" presName="compNode" presStyleCnt="0"/>
      <dgm:spPr/>
    </dgm:pt>
    <dgm:pt modelId="{0B8C6FB1-9D03-46FE-9B29-3BC083B73E67}" type="pres">
      <dgm:prSet presAssocID="{95727A1F-A1A6-4A1C-AA99-899D7F364512}" presName="dummyConnPt" presStyleCnt="0"/>
      <dgm:spPr/>
    </dgm:pt>
    <dgm:pt modelId="{021F66D8-20B2-45F2-936C-E25F66A0F4C0}" type="pres">
      <dgm:prSet presAssocID="{95727A1F-A1A6-4A1C-AA99-899D7F364512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E15EF05-4FC7-4951-9DC0-D91F4F12239A}" type="pres">
      <dgm:prSet presAssocID="{7A49180C-EDB0-4AC7-AF75-623F87E57B53}" presName="sibTrans" presStyleLbl="bgSibTrans2D1" presStyleIdx="2" presStyleCnt="7"/>
      <dgm:spPr/>
      <dgm:t>
        <a:bodyPr/>
        <a:lstStyle/>
        <a:p>
          <a:endParaRPr lang="cs-CZ"/>
        </a:p>
      </dgm:t>
    </dgm:pt>
    <dgm:pt modelId="{D15EED17-717B-4387-A062-25FFFE318876}" type="pres">
      <dgm:prSet presAssocID="{1D7BB0E7-6458-46C6-8356-9AFA0EBFA572}" presName="compNode" presStyleCnt="0"/>
      <dgm:spPr/>
    </dgm:pt>
    <dgm:pt modelId="{D0B8E833-D99E-4F9C-97A3-0A8BBB652A1C}" type="pres">
      <dgm:prSet presAssocID="{1D7BB0E7-6458-46C6-8356-9AFA0EBFA572}" presName="dummyConnPt" presStyleCnt="0"/>
      <dgm:spPr/>
    </dgm:pt>
    <dgm:pt modelId="{B4D0E56F-4CE2-44F3-81B9-8D9281E281C9}" type="pres">
      <dgm:prSet presAssocID="{1D7BB0E7-6458-46C6-8356-9AFA0EBFA572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15B854-8FCB-4347-9C9F-52A7D35873AD}" type="pres">
      <dgm:prSet presAssocID="{A44A9B72-80B0-416B-8265-94B5099F79DA}" presName="sibTrans" presStyleLbl="bgSibTrans2D1" presStyleIdx="3" presStyleCnt="7"/>
      <dgm:spPr/>
      <dgm:t>
        <a:bodyPr/>
        <a:lstStyle/>
        <a:p>
          <a:endParaRPr lang="cs-CZ"/>
        </a:p>
      </dgm:t>
    </dgm:pt>
    <dgm:pt modelId="{C21CF2C2-8023-4144-BFBA-4BF19D26901B}" type="pres">
      <dgm:prSet presAssocID="{5DD62584-F1CC-4C24-99ED-B959576951E3}" presName="compNode" presStyleCnt="0"/>
      <dgm:spPr/>
    </dgm:pt>
    <dgm:pt modelId="{77B01C42-F1AB-401E-8DE5-76AA676B44C2}" type="pres">
      <dgm:prSet presAssocID="{5DD62584-F1CC-4C24-99ED-B959576951E3}" presName="dummyConnPt" presStyleCnt="0"/>
      <dgm:spPr/>
    </dgm:pt>
    <dgm:pt modelId="{61F46633-C95E-4826-9652-CCE4594C5B41}" type="pres">
      <dgm:prSet presAssocID="{5DD62584-F1CC-4C24-99ED-B959576951E3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EDD2E1C-2072-4F07-9585-7A61D019C0D9}" type="pres">
      <dgm:prSet presAssocID="{193F7455-7FC7-4F6D-A974-585EF725212B}" presName="sibTrans" presStyleLbl="bgSibTrans2D1" presStyleIdx="4" presStyleCnt="7"/>
      <dgm:spPr/>
      <dgm:t>
        <a:bodyPr/>
        <a:lstStyle/>
        <a:p>
          <a:endParaRPr lang="cs-CZ"/>
        </a:p>
      </dgm:t>
    </dgm:pt>
    <dgm:pt modelId="{DF9FF69D-EABC-46A9-9E2B-099089B81C82}" type="pres">
      <dgm:prSet presAssocID="{28E4F453-A3ED-4A5D-8C87-10A6870C6BB9}" presName="compNode" presStyleCnt="0"/>
      <dgm:spPr/>
    </dgm:pt>
    <dgm:pt modelId="{F60E75B8-9A03-42D7-9C1B-F24A07787F55}" type="pres">
      <dgm:prSet presAssocID="{28E4F453-A3ED-4A5D-8C87-10A6870C6BB9}" presName="dummyConnPt" presStyleCnt="0"/>
      <dgm:spPr/>
    </dgm:pt>
    <dgm:pt modelId="{10D8DBA3-9966-4942-9CB3-42B10BF9D93A}" type="pres">
      <dgm:prSet presAssocID="{28E4F453-A3ED-4A5D-8C87-10A6870C6BB9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9FC346-650A-43B1-AA8F-F2763A60A5FD}" type="pres">
      <dgm:prSet presAssocID="{3D0D0293-C50A-4451-8069-11574FDF046D}" presName="sibTrans" presStyleLbl="bgSibTrans2D1" presStyleIdx="5" presStyleCnt="7"/>
      <dgm:spPr/>
      <dgm:t>
        <a:bodyPr/>
        <a:lstStyle/>
        <a:p>
          <a:endParaRPr lang="cs-CZ"/>
        </a:p>
      </dgm:t>
    </dgm:pt>
    <dgm:pt modelId="{BFE2E1F8-7259-4C10-BD1C-922317DC9612}" type="pres">
      <dgm:prSet presAssocID="{4F256B0C-372D-4C5A-9A1E-0FB326A51CA2}" presName="compNode" presStyleCnt="0"/>
      <dgm:spPr/>
    </dgm:pt>
    <dgm:pt modelId="{161DBE47-8CAF-4F9E-AF06-74D30F5BF16C}" type="pres">
      <dgm:prSet presAssocID="{4F256B0C-372D-4C5A-9A1E-0FB326A51CA2}" presName="dummyConnPt" presStyleCnt="0"/>
      <dgm:spPr/>
    </dgm:pt>
    <dgm:pt modelId="{4E29631E-4DC9-449B-99ED-F103EDC5DDBB}" type="pres">
      <dgm:prSet presAssocID="{4F256B0C-372D-4C5A-9A1E-0FB326A51CA2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73F3DD2-D580-4D7B-B9EA-62D7A688FF16}" type="pres">
      <dgm:prSet presAssocID="{3E4DAAB0-C02B-4928-BC8A-7592CAFA18C6}" presName="sibTrans" presStyleLbl="bgSibTrans2D1" presStyleIdx="6" presStyleCnt="7"/>
      <dgm:spPr/>
      <dgm:t>
        <a:bodyPr/>
        <a:lstStyle/>
        <a:p>
          <a:endParaRPr lang="cs-CZ"/>
        </a:p>
      </dgm:t>
    </dgm:pt>
    <dgm:pt modelId="{5CFE9D6E-D92A-47F6-88EB-221995CF49E5}" type="pres">
      <dgm:prSet presAssocID="{82D685DA-F015-4E3F-9D3C-FA8C206C51D0}" presName="compNode" presStyleCnt="0"/>
      <dgm:spPr/>
    </dgm:pt>
    <dgm:pt modelId="{D0D73742-9C09-46BB-8807-5250F3227C86}" type="pres">
      <dgm:prSet presAssocID="{82D685DA-F015-4E3F-9D3C-FA8C206C51D0}" presName="dummyConnPt" presStyleCnt="0"/>
      <dgm:spPr/>
    </dgm:pt>
    <dgm:pt modelId="{9FDEF673-D7EC-4CB1-BD5C-162B0A71581E}" type="pres">
      <dgm:prSet presAssocID="{82D685DA-F015-4E3F-9D3C-FA8C206C51D0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EDF30DC-E3FE-427A-B11F-2DF495E70E0F}" type="presOf" srcId="{A44A9B72-80B0-416B-8265-94B5099F79DA}" destId="{A215B854-8FCB-4347-9C9F-52A7D35873AD}" srcOrd="0" destOrd="0" presId="urn:microsoft.com/office/officeart/2005/8/layout/bProcess4"/>
    <dgm:cxn modelId="{D3627ABB-DCFB-4D91-8075-43370F143EB2}" type="presOf" srcId="{95727A1F-A1A6-4A1C-AA99-899D7F364512}" destId="{021F66D8-20B2-45F2-936C-E25F66A0F4C0}" srcOrd="0" destOrd="0" presId="urn:microsoft.com/office/officeart/2005/8/layout/bProcess4"/>
    <dgm:cxn modelId="{066B7272-BAA9-48A6-806D-ADC898002199}" type="presOf" srcId="{9BBE304B-3B0A-4442-8A4A-8A06C954A697}" destId="{A34EA85B-DA92-4BE3-8EBB-2F453BF865CD}" srcOrd="0" destOrd="0" presId="urn:microsoft.com/office/officeart/2005/8/layout/bProcess4"/>
    <dgm:cxn modelId="{02337F67-40DE-4093-97F2-DF1E16CFA47E}" srcId="{C949D713-F089-45CD-A5C1-D9CA885D08CE}" destId="{1D7BB0E7-6458-46C6-8356-9AFA0EBFA572}" srcOrd="3" destOrd="0" parTransId="{7822E066-0BFA-4E53-837C-4E837570EEFC}" sibTransId="{A44A9B72-80B0-416B-8265-94B5099F79DA}"/>
    <dgm:cxn modelId="{C9515594-776B-48BB-9A93-77B88C6DB7A8}" type="presOf" srcId="{3E3AF24A-BFAE-4A07-8045-90C16FEBC4EF}" destId="{4B526353-2532-477F-B105-53CD312CA348}" srcOrd="0" destOrd="0" presId="urn:microsoft.com/office/officeart/2005/8/layout/bProcess4"/>
    <dgm:cxn modelId="{84F50E2A-B7D0-4461-8285-F963168DED62}" srcId="{C949D713-F089-45CD-A5C1-D9CA885D08CE}" destId="{9BBE304B-3B0A-4442-8A4A-8A06C954A697}" srcOrd="0" destOrd="0" parTransId="{57A90460-85E2-48A0-BB8C-C510549D5216}" sibTransId="{5BEDBEE2-4B2F-422E-BDE3-9A20FED935F2}"/>
    <dgm:cxn modelId="{197D325A-43E7-4DFD-89CD-4A65BCEB0989}" type="presOf" srcId="{70A5A5A9-FA5C-4C6A-9F11-EEC40EEC930E}" destId="{90A3FD79-DCCB-438C-B4A1-0CFCD36AE013}" srcOrd="0" destOrd="0" presId="urn:microsoft.com/office/officeart/2005/8/layout/bProcess4"/>
    <dgm:cxn modelId="{4356B17C-D30D-4971-956C-D72E95EF938F}" type="presOf" srcId="{28E4F453-A3ED-4A5D-8C87-10A6870C6BB9}" destId="{10D8DBA3-9966-4942-9CB3-42B10BF9D93A}" srcOrd="0" destOrd="0" presId="urn:microsoft.com/office/officeart/2005/8/layout/bProcess4"/>
    <dgm:cxn modelId="{FABFFC64-C99D-40D0-B7B5-952EC2D5698D}" type="presOf" srcId="{1D7BB0E7-6458-46C6-8356-9AFA0EBFA572}" destId="{B4D0E56F-4CE2-44F3-81B9-8D9281E281C9}" srcOrd="0" destOrd="0" presId="urn:microsoft.com/office/officeart/2005/8/layout/bProcess4"/>
    <dgm:cxn modelId="{6D550BD9-0B11-44C2-ACC6-227C8A0C9477}" type="presOf" srcId="{C949D713-F089-45CD-A5C1-D9CA885D08CE}" destId="{5619A3FD-746F-4780-B8C4-F926F7497EA4}" srcOrd="0" destOrd="0" presId="urn:microsoft.com/office/officeart/2005/8/layout/bProcess4"/>
    <dgm:cxn modelId="{62F06972-135C-4D8A-9B16-8DAABF24CF4E}" srcId="{C949D713-F089-45CD-A5C1-D9CA885D08CE}" destId="{4F256B0C-372D-4C5A-9A1E-0FB326A51CA2}" srcOrd="6" destOrd="0" parTransId="{8528EE22-4647-44F5-B919-0DEED9479696}" sibTransId="{3E4DAAB0-C02B-4928-BC8A-7592CAFA18C6}"/>
    <dgm:cxn modelId="{DFEEEED9-FD19-47BF-BB1D-431063440DB8}" type="presOf" srcId="{3E4DAAB0-C02B-4928-BC8A-7592CAFA18C6}" destId="{273F3DD2-D580-4D7B-B9EA-62D7A688FF16}" srcOrd="0" destOrd="0" presId="urn:microsoft.com/office/officeart/2005/8/layout/bProcess4"/>
    <dgm:cxn modelId="{9173F34B-19AC-490D-9A5E-A10C9779FDB8}" srcId="{C949D713-F089-45CD-A5C1-D9CA885D08CE}" destId="{5DD62584-F1CC-4C24-99ED-B959576951E3}" srcOrd="4" destOrd="0" parTransId="{4B3CD63E-4F65-404B-BF22-5C5F86B15BE9}" sibTransId="{193F7455-7FC7-4F6D-A974-585EF725212B}"/>
    <dgm:cxn modelId="{4C0FEC8A-EC89-423A-9398-3C709ACAD332}" type="presOf" srcId="{82D685DA-F015-4E3F-9D3C-FA8C206C51D0}" destId="{9FDEF673-D7EC-4CB1-BD5C-162B0A71581E}" srcOrd="0" destOrd="0" presId="urn:microsoft.com/office/officeart/2005/8/layout/bProcess4"/>
    <dgm:cxn modelId="{AB592D3F-95E0-4044-A7E3-631AB9F2A657}" srcId="{C949D713-F089-45CD-A5C1-D9CA885D08CE}" destId="{95727A1F-A1A6-4A1C-AA99-899D7F364512}" srcOrd="2" destOrd="0" parTransId="{552B721C-967F-44ED-9414-B0EBDDC5EDF3}" sibTransId="{7A49180C-EDB0-4AC7-AF75-623F87E57B53}"/>
    <dgm:cxn modelId="{5B89A5B9-5CC2-411C-8682-A52605E85519}" type="presOf" srcId="{7A49180C-EDB0-4AC7-AF75-623F87E57B53}" destId="{5E15EF05-4FC7-4951-9DC0-D91F4F12239A}" srcOrd="0" destOrd="0" presId="urn:microsoft.com/office/officeart/2005/8/layout/bProcess4"/>
    <dgm:cxn modelId="{867BA097-1606-4DC2-B410-73D9576F0D69}" srcId="{C949D713-F089-45CD-A5C1-D9CA885D08CE}" destId="{3E3AF24A-BFAE-4A07-8045-90C16FEBC4EF}" srcOrd="1" destOrd="0" parTransId="{5EF07664-0AFB-4D06-8AC2-0AC890944F40}" sibTransId="{70A5A5A9-FA5C-4C6A-9F11-EEC40EEC930E}"/>
    <dgm:cxn modelId="{D2AC40DF-A2F8-449A-86C6-724A76348146}" type="presOf" srcId="{3D0D0293-C50A-4451-8069-11574FDF046D}" destId="{0E9FC346-650A-43B1-AA8F-F2763A60A5FD}" srcOrd="0" destOrd="0" presId="urn:microsoft.com/office/officeart/2005/8/layout/bProcess4"/>
    <dgm:cxn modelId="{FC6A114F-C98E-4F32-B3BA-8F228ABADC61}" type="presOf" srcId="{193F7455-7FC7-4F6D-A974-585EF725212B}" destId="{3EDD2E1C-2072-4F07-9585-7A61D019C0D9}" srcOrd="0" destOrd="0" presId="urn:microsoft.com/office/officeart/2005/8/layout/bProcess4"/>
    <dgm:cxn modelId="{6F2BCB20-1001-4B5E-A319-8E19C3E11B2B}" type="presOf" srcId="{4F256B0C-372D-4C5A-9A1E-0FB326A51CA2}" destId="{4E29631E-4DC9-449B-99ED-F103EDC5DDBB}" srcOrd="0" destOrd="0" presId="urn:microsoft.com/office/officeart/2005/8/layout/bProcess4"/>
    <dgm:cxn modelId="{82F5468F-7BE4-478A-90E4-A108E4821E4E}" type="presOf" srcId="{5DD62584-F1CC-4C24-99ED-B959576951E3}" destId="{61F46633-C95E-4826-9652-CCE4594C5B41}" srcOrd="0" destOrd="0" presId="urn:microsoft.com/office/officeart/2005/8/layout/bProcess4"/>
    <dgm:cxn modelId="{7C6E268E-71AB-4F74-A6D6-CC53C40DDBD4}" srcId="{C949D713-F089-45CD-A5C1-D9CA885D08CE}" destId="{82D685DA-F015-4E3F-9D3C-FA8C206C51D0}" srcOrd="7" destOrd="0" parTransId="{7EED8CFC-6376-478F-8D7C-A0691B0EAECA}" sibTransId="{A235C579-B068-43BB-9AE9-E355515C64A3}"/>
    <dgm:cxn modelId="{089511CB-0134-40F4-BDAA-010FB5075DCD}" type="presOf" srcId="{5BEDBEE2-4B2F-422E-BDE3-9A20FED935F2}" destId="{2ADCCF0C-C2A4-41B9-8A1C-E281CF61A775}" srcOrd="0" destOrd="0" presId="urn:microsoft.com/office/officeart/2005/8/layout/bProcess4"/>
    <dgm:cxn modelId="{9493D9F5-7CE8-4434-BBC2-49D9322AF1BA}" srcId="{C949D713-F089-45CD-A5C1-D9CA885D08CE}" destId="{28E4F453-A3ED-4A5D-8C87-10A6870C6BB9}" srcOrd="5" destOrd="0" parTransId="{3458CB9C-047E-4B23-A317-77E7F4C6B276}" sibTransId="{3D0D0293-C50A-4451-8069-11574FDF046D}"/>
    <dgm:cxn modelId="{470C7035-1ECB-47C5-870B-C273C9BCEC7F}" type="presParOf" srcId="{5619A3FD-746F-4780-B8C4-F926F7497EA4}" destId="{D52B2127-70DE-4A57-AC1D-D17CDA473B25}" srcOrd="0" destOrd="0" presId="urn:microsoft.com/office/officeart/2005/8/layout/bProcess4"/>
    <dgm:cxn modelId="{DB9F57D2-8F6F-4979-AA70-F495455FB058}" type="presParOf" srcId="{D52B2127-70DE-4A57-AC1D-D17CDA473B25}" destId="{0836634B-76F2-4D8E-B752-10552B8AD200}" srcOrd="0" destOrd="0" presId="urn:microsoft.com/office/officeart/2005/8/layout/bProcess4"/>
    <dgm:cxn modelId="{1E4A6D42-8292-4902-8EDB-88F09B85C588}" type="presParOf" srcId="{D52B2127-70DE-4A57-AC1D-D17CDA473B25}" destId="{A34EA85B-DA92-4BE3-8EBB-2F453BF865CD}" srcOrd="1" destOrd="0" presId="urn:microsoft.com/office/officeart/2005/8/layout/bProcess4"/>
    <dgm:cxn modelId="{E2183163-7733-4D43-B911-936D14DB12B2}" type="presParOf" srcId="{5619A3FD-746F-4780-B8C4-F926F7497EA4}" destId="{2ADCCF0C-C2A4-41B9-8A1C-E281CF61A775}" srcOrd="1" destOrd="0" presId="urn:microsoft.com/office/officeart/2005/8/layout/bProcess4"/>
    <dgm:cxn modelId="{493C92C7-5399-4BB8-8469-70A5787E9FD2}" type="presParOf" srcId="{5619A3FD-746F-4780-B8C4-F926F7497EA4}" destId="{A032B846-1B71-4F3A-99E1-1B58A4202483}" srcOrd="2" destOrd="0" presId="urn:microsoft.com/office/officeart/2005/8/layout/bProcess4"/>
    <dgm:cxn modelId="{6C39CCFC-B6CC-414C-85EF-99ED5DA299E7}" type="presParOf" srcId="{A032B846-1B71-4F3A-99E1-1B58A4202483}" destId="{4BBCC73C-0AD4-4B46-A3F1-CB25B9E577BC}" srcOrd="0" destOrd="0" presId="urn:microsoft.com/office/officeart/2005/8/layout/bProcess4"/>
    <dgm:cxn modelId="{4FF68AE5-82FE-43B0-AD12-F42D4BCCDD43}" type="presParOf" srcId="{A032B846-1B71-4F3A-99E1-1B58A4202483}" destId="{4B526353-2532-477F-B105-53CD312CA348}" srcOrd="1" destOrd="0" presId="urn:microsoft.com/office/officeart/2005/8/layout/bProcess4"/>
    <dgm:cxn modelId="{DECD3511-527C-4C0B-A01A-520D45F60CA4}" type="presParOf" srcId="{5619A3FD-746F-4780-B8C4-F926F7497EA4}" destId="{90A3FD79-DCCB-438C-B4A1-0CFCD36AE013}" srcOrd="3" destOrd="0" presId="urn:microsoft.com/office/officeart/2005/8/layout/bProcess4"/>
    <dgm:cxn modelId="{D50F97D3-EBFD-47FB-AF31-DF9E18374160}" type="presParOf" srcId="{5619A3FD-746F-4780-B8C4-F926F7497EA4}" destId="{EB6544F9-B512-4102-B86C-7DBB820B1C8D}" srcOrd="4" destOrd="0" presId="urn:microsoft.com/office/officeart/2005/8/layout/bProcess4"/>
    <dgm:cxn modelId="{FDE0DAA6-CF27-4456-85BF-BFB3548CF014}" type="presParOf" srcId="{EB6544F9-B512-4102-B86C-7DBB820B1C8D}" destId="{0B8C6FB1-9D03-46FE-9B29-3BC083B73E67}" srcOrd="0" destOrd="0" presId="urn:microsoft.com/office/officeart/2005/8/layout/bProcess4"/>
    <dgm:cxn modelId="{E7403F3C-B6F1-421F-9AEF-1AED725D9555}" type="presParOf" srcId="{EB6544F9-B512-4102-B86C-7DBB820B1C8D}" destId="{021F66D8-20B2-45F2-936C-E25F66A0F4C0}" srcOrd="1" destOrd="0" presId="urn:microsoft.com/office/officeart/2005/8/layout/bProcess4"/>
    <dgm:cxn modelId="{7584AD9E-FAB0-4049-9F5F-6681443C850C}" type="presParOf" srcId="{5619A3FD-746F-4780-B8C4-F926F7497EA4}" destId="{5E15EF05-4FC7-4951-9DC0-D91F4F12239A}" srcOrd="5" destOrd="0" presId="urn:microsoft.com/office/officeart/2005/8/layout/bProcess4"/>
    <dgm:cxn modelId="{29780C5E-AAAF-4579-B15D-0B4174114F32}" type="presParOf" srcId="{5619A3FD-746F-4780-B8C4-F926F7497EA4}" destId="{D15EED17-717B-4387-A062-25FFFE318876}" srcOrd="6" destOrd="0" presId="urn:microsoft.com/office/officeart/2005/8/layout/bProcess4"/>
    <dgm:cxn modelId="{5A58949E-C9BE-4239-B984-3AAAFFA74BF2}" type="presParOf" srcId="{D15EED17-717B-4387-A062-25FFFE318876}" destId="{D0B8E833-D99E-4F9C-97A3-0A8BBB652A1C}" srcOrd="0" destOrd="0" presId="urn:microsoft.com/office/officeart/2005/8/layout/bProcess4"/>
    <dgm:cxn modelId="{1BECB40A-B01A-4D24-9600-80017F47211F}" type="presParOf" srcId="{D15EED17-717B-4387-A062-25FFFE318876}" destId="{B4D0E56F-4CE2-44F3-81B9-8D9281E281C9}" srcOrd="1" destOrd="0" presId="urn:microsoft.com/office/officeart/2005/8/layout/bProcess4"/>
    <dgm:cxn modelId="{D54C6DE0-24EF-459C-87E6-54F5E182730E}" type="presParOf" srcId="{5619A3FD-746F-4780-B8C4-F926F7497EA4}" destId="{A215B854-8FCB-4347-9C9F-52A7D35873AD}" srcOrd="7" destOrd="0" presId="urn:microsoft.com/office/officeart/2005/8/layout/bProcess4"/>
    <dgm:cxn modelId="{63FBF016-12AE-4041-A200-BEC104F2C376}" type="presParOf" srcId="{5619A3FD-746F-4780-B8C4-F926F7497EA4}" destId="{C21CF2C2-8023-4144-BFBA-4BF19D26901B}" srcOrd="8" destOrd="0" presId="urn:microsoft.com/office/officeart/2005/8/layout/bProcess4"/>
    <dgm:cxn modelId="{13799E14-B41A-4061-B706-2AB07F63B3A3}" type="presParOf" srcId="{C21CF2C2-8023-4144-BFBA-4BF19D26901B}" destId="{77B01C42-F1AB-401E-8DE5-76AA676B44C2}" srcOrd="0" destOrd="0" presId="urn:microsoft.com/office/officeart/2005/8/layout/bProcess4"/>
    <dgm:cxn modelId="{4859D803-D984-4FF1-8B37-579E1E6D6691}" type="presParOf" srcId="{C21CF2C2-8023-4144-BFBA-4BF19D26901B}" destId="{61F46633-C95E-4826-9652-CCE4594C5B41}" srcOrd="1" destOrd="0" presId="urn:microsoft.com/office/officeart/2005/8/layout/bProcess4"/>
    <dgm:cxn modelId="{A3A10E34-6101-4D35-BC64-5FAEDB4213AD}" type="presParOf" srcId="{5619A3FD-746F-4780-B8C4-F926F7497EA4}" destId="{3EDD2E1C-2072-4F07-9585-7A61D019C0D9}" srcOrd="9" destOrd="0" presId="urn:microsoft.com/office/officeart/2005/8/layout/bProcess4"/>
    <dgm:cxn modelId="{EC8B4199-0B83-4644-9493-69E0DFEBF7B9}" type="presParOf" srcId="{5619A3FD-746F-4780-B8C4-F926F7497EA4}" destId="{DF9FF69D-EABC-46A9-9E2B-099089B81C82}" srcOrd="10" destOrd="0" presId="urn:microsoft.com/office/officeart/2005/8/layout/bProcess4"/>
    <dgm:cxn modelId="{2C9471D4-A83F-484A-A561-EDCB8C0F3FB2}" type="presParOf" srcId="{DF9FF69D-EABC-46A9-9E2B-099089B81C82}" destId="{F60E75B8-9A03-42D7-9C1B-F24A07787F55}" srcOrd="0" destOrd="0" presId="urn:microsoft.com/office/officeart/2005/8/layout/bProcess4"/>
    <dgm:cxn modelId="{3CC4D3A0-3F94-4AC8-B0E3-85CC2D702E1C}" type="presParOf" srcId="{DF9FF69D-EABC-46A9-9E2B-099089B81C82}" destId="{10D8DBA3-9966-4942-9CB3-42B10BF9D93A}" srcOrd="1" destOrd="0" presId="urn:microsoft.com/office/officeart/2005/8/layout/bProcess4"/>
    <dgm:cxn modelId="{1BB8354D-D86C-4E7D-A603-692A00BFFCD1}" type="presParOf" srcId="{5619A3FD-746F-4780-B8C4-F926F7497EA4}" destId="{0E9FC346-650A-43B1-AA8F-F2763A60A5FD}" srcOrd="11" destOrd="0" presId="urn:microsoft.com/office/officeart/2005/8/layout/bProcess4"/>
    <dgm:cxn modelId="{0DEB391A-7048-4643-A795-BCD6DE5A5211}" type="presParOf" srcId="{5619A3FD-746F-4780-B8C4-F926F7497EA4}" destId="{BFE2E1F8-7259-4C10-BD1C-922317DC9612}" srcOrd="12" destOrd="0" presId="urn:microsoft.com/office/officeart/2005/8/layout/bProcess4"/>
    <dgm:cxn modelId="{7C466A48-3D8F-4D61-B5F9-9295DF08F08D}" type="presParOf" srcId="{BFE2E1F8-7259-4C10-BD1C-922317DC9612}" destId="{161DBE47-8CAF-4F9E-AF06-74D30F5BF16C}" srcOrd="0" destOrd="0" presId="urn:microsoft.com/office/officeart/2005/8/layout/bProcess4"/>
    <dgm:cxn modelId="{F56EEE1F-56DA-47E3-87D7-C52E553CABE2}" type="presParOf" srcId="{BFE2E1F8-7259-4C10-BD1C-922317DC9612}" destId="{4E29631E-4DC9-449B-99ED-F103EDC5DDBB}" srcOrd="1" destOrd="0" presId="urn:microsoft.com/office/officeart/2005/8/layout/bProcess4"/>
    <dgm:cxn modelId="{9224670C-6A5E-4455-B359-1181EE2903FD}" type="presParOf" srcId="{5619A3FD-746F-4780-B8C4-F926F7497EA4}" destId="{273F3DD2-D580-4D7B-B9EA-62D7A688FF16}" srcOrd="13" destOrd="0" presId="urn:microsoft.com/office/officeart/2005/8/layout/bProcess4"/>
    <dgm:cxn modelId="{BD38E9E3-8705-469A-B432-CBAF0BFA1B58}" type="presParOf" srcId="{5619A3FD-746F-4780-B8C4-F926F7497EA4}" destId="{5CFE9D6E-D92A-47F6-88EB-221995CF49E5}" srcOrd="14" destOrd="0" presId="urn:microsoft.com/office/officeart/2005/8/layout/bProcess4"/>
    <dgm:cxn modelId="{DEAADFA7-371A-4E2E-8297-DE3543123B71}" type="presParOf" srcId="{5CFE9D6E-D92A-47F6-88EB-221995CF49E5}" destId="{D0D73742-9C09-46BB-8807-5250F3227C86}" srcOrd="0" destOrd="0" presId="urn:microsoft.com/office/officeart/2005/8/layout/bProcess4"/>
    <dgm:cxn modelId="{2D015F85-B37A-48EF-B9F3-F5CC654CEB3F}" type="presParOf" srcId="{5CFE9D6E-D92A-47F6-88EB-221995CF49E5}" destId="{9FDEF673-D7EC-4CB1-BD5C-162B0A71581E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DCCF0C-C2A4-41B9-8A1C-E281CF61A775}">
      <dsp:nvSpPr>
        <dsp:cNvPr id="0" name=""/>
        <dsp:cNvSpPr/>
      </dsp:nvSpPr>
      <dsp:spPr>
        <a:xfrm rot="5400000">
          <a:off x="-338779" y="1353924"/>
          <a:ext cx="1500095" cy="18119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4EA85B-DA92-4BE3-8EBB-2F453BF865CD}">
      <dsp:nvSpPr>
        <dsp:cNvPr id="0" name=""/>
        <dsp:cNvSpPr/>
      </dsp:nvSpPr>
      <dsp:spPr>
        <a:xfrm>
          <a:off x="3709" y="392727"/>
          <a:ext cx="2013229" cy="1207937"/>
        </a:xfrm>
        <a:prstGeom prst="roundRect">
          <a:avLst>
            <a:gd name="adj" fmla="val 10000"/>
          </a:avLst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11/2024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 Registr budoucích stavebníků v IS DMVS</a:t>
          </a:r>
          <a:endParaRPr lang="cs-CZ" sz="1600" kern="1200" dirty="0"/>
        </a:p>
      </dsp:txBody>
      <dsp:txXfrm>
        <a:off x="39088" y="428106"/>
        <a:ext cx="1942471" cy="1137179"/>
      </dsp:txXfrm>
    </dsp:sp>
    <dsp:sp modelId="{90A3FD79-DCCB-438C-B4A1-0CFCD36AE013}">
      <dsp:nvSpPr>
        <dsp:cNvPr id="0" name=""/>
        <dsp:cNvSpPr/>
      </dsp:nvSpPr>
      <dsp:spPr>
        <a:xfrm rot="5400000">
          <a:off x="-338779" y="2863846"/>
          <a:ext cx="1500095" cy="18119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526353-2532-477F-B105-53CD312CA348}">
      <dsp:nvSpPr>
        <dsp:cNvPr id="0" name=""/>
        <dsp:cNvSpPr/>
      </dsp:nvSpPr>
      <dsp:spPr>
        <a:xfrm>
          <a:off x="3709" y="1902649"/>
          <a:ext cx="2013229" cy="1207937"/>
        </a:xfrm>
        <a:prstGeom prst="roundRect">
          <a:avLst>
            <a:gd name="adj" fmla="val 10000"/>
          </a:avLst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4/2025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Editační služby PSPI</a:t>
          </a:r>
          <a:endParaRPr lang="cs-CZ" sz="1600" kern="1200" dirty="0"/>
        </a:p>
      </dsp:txBody>
      <dsp:txXfrm>
        <a:off x="39088" y="1938028"/>
        <a:ext cx="1942471" cy="1137179"/>
      </dsp:txXfrm>
    </dsp:sp>
    <dsp:sp modelId="{5E15EF05-4FC7-4951-9DC0-D91F4F12239A}">
      <dsp:nvSpPr>
        <dsp:cNvPr id="0" name=""/>
        <dsp:cNvSpPr/>
      </dsp:nvSpPr>
      <dsp:spPr>
        <a:xfrm>
          <a:off x="416181" y="3618807"/>
          <a:ext cx="2667769" cy="18119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1F66D8-20B2-45F2-936C-E25F66A0F4C0}">
      <dsp:nvSpPr>
        <dsp:cNvPr id="0" name=""/>
        <dsp:cNvSpPr/>
      </dsp:nvSpPr>
      <dsp:spPr>
        <a:xfrm>
          <a:off x="3709" y="3412571"/>
          <a:ext cx="2013229" cy="1207937"/>
        </a:xfrm>
        <a:prstGeom prst="roundRect">
          <a:avLst>
            <a:gd name="adj" fmla="val 10000"/>
          </a:avLst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7/2025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Datový model</a:t>
          </a:r>
          <a:endParaRPr lang="cs-CZ" sz="1600" kern="1200" dirty="0"/>
        </a:p>
      </dsp:txBody>
      <dsp:txXfrm>
        <a:off x="39088" y="3447950"/>
        <a:ext cx="1942471" cy="1137179"/>
      </dsp:txXfrm>
    </dsp:sp>
    <dsp:sp modelId="{A215B854-8FCB-4347-9C9F-52A7D35873AD}">
      <dsp:nvSpPr>
        <dsp:cNvPr id="0" name=""/>
        <dsp:cNvSpPr/>
      </dsp:nvSpPr>
      <dsp:spPr>
        <a:xfrm rot="16200000">
          <a:off x="2338815" y="2863846"/>
          <a:ext cx="1500095" cy="18119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D0E56F-4CE2-44F3-81B9-8D9281E281C9}">
      <dsp:nvSpPr>
        <dsp:cNvPr id="0" name=""/>
        <dsp:cNvSpPr/>
      </dsp:nvSpPr>
      <dsp:spPr>
        <a:xfrm>
          <a:off x="2681304" y="3412571"/>
          <a:ext cx="2013229" cy="1207937"/>
        </a:xfrm>
        <a:prstGeom prst="roundRect">
          <a:avLst>
            <a:gd name="adj" fmla="val 10000"/>
          </a:avLst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11/2025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Územní vymezení PSPI</a:t>
          </a:r>
          <a:endParaRPr lang="cs-CZ" sz="1600" kern="1200" dirty="0"/>
        </a:p>
      </dsp:txBody>
      <dsp:txXfrm>
        <a:off x="2716683" y="3447950"/>
        <a:ext cx="1942471" cy="1137179"/>
      </dsp:txXfrm>
    </dsp:sp>
    <dsp:sp modelId="{3EDD2E1C-2072-4F07-9585-7A61D019C0D9}">
      <dsp:nvSpPr>
        <dsp:cNvPr id="0" name=""/>
        <dsp:cNvSpPr/>
      </dsp:nvSpPr>
      <dsp:spPr>
        <a:xfrm rot="16200000">
          <a:off x="2338815" y="1353924"/>
          <a:ext cx="1500095" cy="18119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F46633-C95E-4826-9652-CCE4594C5B41}">
      <dsp:nvSpPr>
        <dsp:cNvPr id="0" name=""/>
        <dsp:cNvSpPr/>
      </dsp:nvSpPr>
      <dsp:spPr>
        <a:xfrm>
          <a:off x="2681304" y="1902649"/>
          <a:ext cx="2013229" cy="1207937"/>
        </a:xfrm>
        <a:prstGeom prst="roundRect">
          <a:avLst>
            <a:gd name="adj" fmla="val 10000"/>
          </a:avLst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12/2025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Výdeje dat a WFS</a:t>
          </a:r>
          <a:endParaRPr lang="cs-CZ" sz="1600" kern="1200" dirty="0"/>
        </a:p>
      </dsp:txBody>
      <dsp:txXfrm>
        <a:off x="2716683" y="1938028"/>
        <a:ext cx="1942471" cy="1137179"/>
      </dsp:txXfrm>
    </dsp:sp>
    <dsp:sp modelId="{0E9FC346-650A-43B1-AA8F-F2763A60A5FD}">
      <dsp:nvSpPr>
        <dsp:cNvPr id="0" name=""/>
        <dsp:cNvSpPr/>
      </dsp:nvSpPr>
      <dsp:spPr>
        <a:xfrm>
          <a:off x="3093776" y="598963"/>
          <a:ext cx="2667769" cy="18119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D8DBA3-9966-4942-9CB3-42B10BF9D93A}">
      <dsp:nvSpPr>
        <dsp:cNvPr id="0" name=""/>
        <dsp:cNvSpPr/>
      </dsp:nvSpPr>
      <dsp:spPr>
        <a:xfrm>
          <a:off x="2681304" y="392727"/>
          <a:ext cx="2013229" cy="1207937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4/2026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Kreslítko PSPI + editor JVF</a:t>
          </a:r>
          <a:endParaRPr lang="cs-CZ" sz="1600" kern="1200" dirty="0"/>
        </a:p>
      </dsp:txBody>
      <dsp:txXfrm>
        <a:off x="2716683" y="428106"/>
        <a:ext cx="1942471" cy="1137179"/>
      </dsp:txXfrm>
    </dsp:sp>
    <dsp:sp modelId="{273F3DD2-D580-4D7B-B9EA-62D7A688FF16}">
      <dsp:nvSpPr>
        <dsp:cNvPr id="0" name=""/>
        <dsp:cNvSpPr/>
      </dsp:nvSpPr>
      <dsp:spPr>
        <a:xfrm rot="5400000">
          <a:off x="5016410" y="1353924"/>
          <a:ext cx="1500095" cy="18119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29631E-4DC9-449B-99ED-F103EDC5DDBB}">
      <dsp:nvSpPr>
        <dsp:cNvPr id="0" name=""/>
        <dsp:cNvSpPr/>
      </dsp:nvSpPr>
      <dsp:spPr>
        <a:xfrm>
          <a:off x="5358899" y="392727"/>
          <a:ext cx="2013229" cy="1207937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7/2026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Nasazení  JVF DTM 1.5 na PROD</a:t>
          </a:r>
          <a:endParaRPr lang="cs-CZ" sz="1600" kern="1200" dirty="0"/>
        </a:p>
      </dsp:txBody>
      <dsp:txXfrm>
        <a:off x="5394278" y="428106"/>
        <a:ext cx="1942471" cy="1137179"/>
      </dsp:txXfrm>
    </dsp:sp>
    <dsp:sp modelId="{9FDEF673-D7EC-4CB1-BD5C-162B0A71581E}">
      <dsp:nvSpPr>
        <dsp:cNvPr id="0" name=""/>
        <dsp:cNvSpPr/>
      </dsp:nvSpPr>
      <dsp:spPr>
        <a:xfrm>
          <a:off x="5358899" y="1902649"/>
          <a:ext cx="2013229" cy="12079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???/2026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Spuštění pilotního provozu PSPI</a:t>
          </a:r>
          <a:endParaRPr lang="cs-CZ" sz="1600" kern="1200" dirty="0"/>
        </a:p>
      </dsp:txBody>
      <dsp:txXfrm>
        <a:off x="5394278" y="1938028"/>
        <a:ext cx="1942471" cy="11371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CB02AD-9EE3-4274-AC9C-6CA0BE6B059E}" type="datetimeFigureOut">
              <a:rPr lang="cs-CZ" smtClean="0"/>
              <a:t>25.11.2025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1559B9-61E9-4163-97A7-656E5B95B94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51538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559B9-61E9-4163-97A7-656E5B95B949}" type="slidenum">
              <a:rPr lang="cs-CZ" smtClean="0"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98202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559B9-61E9-4163-97A7-656E5B95B949}" type="slidenum">
              <a:rPr lang="cs-CZ" smtClean="0"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5180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559B9-61E9-4163-97A7-656E5B95B949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15994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559B9-61E9-4163-97A7-656E5B95B949}" type="slidenum">
              <a:rPr lang="cs-CZ" smtClean="0"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27139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559B9-61E9-4163-97A7-656E5B95B949}" type="slidenum">
              <a:rPr lang="cs-CZ" smtClean="0"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84699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559B9-61E9-4163-97A7-656E5B95B949}" type="slidenum">
              <a:rPr lang="cs-CZ" smtClean="0"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64735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559B9-61E9-4163-97A7-656E5B95B949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92096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559B9-61E9-4163-97A7-656E5B95B949}" type="slidenum">
              <a:rPr lang="cs-CZ" smtClean="0"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30314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559B9-61E9-4163-97A7-656E5B95B949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257017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559B9-61E9-4163-97A7-656E5B95B949}" type="slidenum">
              <a:rPr lang="cs-CZ" smtClean="0"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6120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559B9-61E9-4163-97A7-656E5B95B949}" type="slidenum">
              <a:rPr lang="cs-CZ" smtClean="0"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12559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559B9-61E9-4163-97A7-656E5B95B949}" type="slidenum">
              <a:rPr lang="cs-CZ" smtClean="0"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86777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559B9-61E9-4163-97A7-656E5B95B949}" type="slidenum">
              <a:rPr lang="cs-CZ" smtClean="0"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22844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559B9-61E9-4163-97A7-656E5B95B949}" type="slidenum">
              <a:rPr lang="cs-CZ" smtClean="0"/>
              <a:t>15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57954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559B9-61E9-4163-97A7-656E5B95B949}" type="slidenum">
              <a:rPr lang="cs-CZ" smtClean="0"/>
              <a:t>16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02687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559B9-61E9-4163-97A7-656E5B95B949}" type="slidenum">
              <a:rPr lang="cs-CZ" smtClean="0"/>
              <a:t>17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37394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559B9-61E9-4163-97A7-656E5B95B949}" type="slidenum">
              <a:rPr lang="cs-CZ" smtClean="0"/>
              <a:t>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95966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559B9-61E9-4163-97A7-656E5B95B949}" type="slidenum">
              <a:rPr lang="cs-CZ" smtClean="0"/>
              <a:t>19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15845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559B9-61E9-4163-97A7-656E5B95B949}" type="slidenum">
              <a:rPr lang="cs-CZ" smtClean="0"/>
              <a:t>21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63482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559B9-61E9-4163-97A7-656E5B95B949}" type="slidenum">
              <a:rPr lang="cs-CZ" smtClean="0"/>
              <a:t>22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067944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1ABDEF-6ACB-4930-AC49-668E53CB6F2D}" type="datetimeFigureOut">
              <a:rPr lang="cs-CZ"/>
              <a:pPr>
                <a:defRPr/>
              </a:pPr>
              <a:t>25.11.2025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84C532-CD76-4B4F-B00C-B4A216B8D340}" type="slidenum">
              <a:rPr lang="cs-CZ" altLang="cs-CZ"/>
              <a:pPr/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878329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8F720B-602D-46D5-9AF0-22878FD19F65}" type="datetimeFigureOut">
              <a:rPr lang="cs-CZ"/>
              <a:pPr>
                <a:defRPr/>
              </a:pPr>
              <a:t>25.11.2025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31709D-29FD-4805-9C8B-58568F089400}" type="slidenum">
              <a:rPr lang="cs-CZ" altLang="cs-CZ"/>
              <a:pPr/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9282093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461808-A4B8-4B39-BF24-0CD23EC0E5D2}" type="datetimeFigureOut">
              <a:rPr lang="cs-CZ"/>
              <a:pPr>
                <a:defRPr/>
              </a:pPr>
              <a:t>25.11.2025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BE9BAB-7F34-4D5F-9757-4FB1211232A5}" type="slidenum">
              <a:rPr lang="cs-CZ" altLang="cs-CZ"/>
              <a:pPr/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393338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521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96793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D4C111-28A9-4BD0-B2F7-AC0E895A4B52}" type="datetimeFigureOut">
              <a:rPr lang="cs-CZ"/>
              <a:pPr>
                <a:defRPr/>
              </a:pPr>
              <a:t>25.11.2025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0ACB47-94EA-414D-88AB-33681D5DECA1}" type="slidenum">
              <a:rPr lang="cs-CZ" altLang="cs-CZ"/>
              <a:pPr/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367336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E6BCB-2B45-4EC5-9CA0-D76E83D78784}" type="datetimeFigureOut">
              <a:rPr lang="cs-CZ"/>
              <a:pPr>
                <a:defRPr/>
              </a:pPr>
              <a:t>25.11.2025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413ED0-5B27-461A-84A1-8C39DF8D4183}" type="slidenum">
              <a:rPr lang="cs-CZ" altLang="cs-CZ"/>
              <a:pPr/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3533023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CE1DD9-417E-4F87-A2FE-0F3F4B246A63}" type="datetimeFigureOut">
              <a:rPr lang="cs-CZ"/>
              <a:pPr>
                <a:defRPr/>
              </a:pPr>
              <a:t>25.11.2025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71D83-20AB-44A0-B44A-93D0530348ED}" type="slidenum">
              <a:rPr lang="cs-CZ" altLang="cs-CZ"/>
              <a:pPr/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677164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DCC564-C588-4398-9EC8-E67F9071777A}" type="datetimeFigureOut">
              <a:rPr lang="cs-CZ"/>
              <a:pPr>
                <a:defRPr/>
              </a:pPr>
              <a:t>25.11.2025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32685B-707B-4EAB-B1EE-8EAE5A561104}" type="slidenum">
              <a:rPr lang="cs-CZ" altLang="cs-CZ"/>
              <a:pPr/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1140323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600B98-5235-4BC3-B100-DD9D8825FAD9}" type="datetimeFigureOut">
              <a:rPr lang="cs-CZ"/>
              <a:pPr>
                <a:defRPr/>
              </a:pPr>
              <a:t>25.11.2025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8D50E7-8A7F-4B11-B193-694AF37EA82F}" type="slidenum">
              <a:rPr lang="cs-CZ" altLang="cs-CZ"/>
              <a:pPr/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706651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964FC-F4F6-479B-AE32-AFFCBED88384}" type="datetimeFigureOut">
              <a:rPr lang="cs-CZ"/>
              <a:pPr>
                <a:defRPr/>
              </a:pPr>
              <a:t>25.11.2025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3BD283-467D-4F84-A343-78CC1D538F61}" type="slidenum">
              <a:rPr lang="cs-CZ" altLang="cs-CZ"/>
              <a:pPr/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7730081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D96410-4F6C-4BF0-8628-C740C737251F}" type="datetimeFigureOut">
              <a:rPr lang="cs-CZ"/>
              <a:pPr>
                <a:defRPr/>
              </a:pPr>
              <a:t>25.11.2025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CCB457-3941-4175-8688-C7B28C2C4E98}" type="slidenum">
              <a:rPr lang="cs-CZ" altLang="cs-CZ"/>
              <a:pPr/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7366444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8049" y="274639"/>
            <a:ext cx="2742843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521" y="274639"/>
            <a:ext cx="8025355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85CF4-E80E-4476-9EB3-95907D0CC3E0}" type="datetimeFigureOut">
              <a:rPr lang="cs-CZ"/>
              <a:pPr>
                <a:defRPr/>
              </a:pPr>
              <a:t>25.11.2025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05E7FB-D631-4838-92E1-CF4FE0889314}" type="slidenum">
              <a:rPr lang="cs-CZ" altLang="cs-CZ"/>
              <a:pPr/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803234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121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1213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DE1E878-FDD3-42A6-BAD6-76ED4E651B78}" type="datetimeFigureOut">
              <a:rPr lang="cs-CZ"/>
              <a:pPr>
                <a:defRPr/>
              </a:pPr>
              <a:t>25.11.2025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59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736013" y="6356350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D983C69A-25E2-4DA7-9176-1D4A12168912}" type="slidenum">
              <a:rPr lang="cs-CZ" altLang="cs-CZ"/>
              <a:pPr/>
              <a:t>‹#›</a:t>
            </a:fld>
            <a:endParaRPr lang="cs-CZ" alt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cuzk.gov.cz/DMVS/JVF-DTM/Budouci-verze/JVF_DTM_150_PrehledZmen.aspx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mailto:jiri.formanek@cuzk.cz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06774" y="-387424"/>
            <a:ext cx="9278937" cy="33623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9600" b="1" dirty="0" smtClean="0">
                <a:solidFill>
                  <a:srgbClr val="1D4E78"/>
                </a:solidFill>
              </a:rPr>
              <a:t/>
            </a:r>
            <a:br>
              <a:rPr lang="cs-CZ" sz="9600" b="1" dirty="0" smtClean="0">
                <a:solidFill>
                  <a:srgbClr val="1D4E78"/>
                </a:solidFill>
              </a:rPr>
            </a:br>
            <a:r>
              <a:rPr lang="cs-CZ" sz="5300" dirty="0" smtClean="0">
                <a:solidFill>
                  <a:srgbClr val="00B0F0"/>
                </a:solidFill>
                <a:latin typeface="Anton" panose="00000500000000000000" pitchFamily="2" charset="-18"/>
              </a:rPr>
              <a:t/>
            </a:r>
            <a:br>
              <a:rPr lang="cs-CZ" sz="5300" dirty="0" smtClean="0">
                <a:solidFill>
                  <a:srgbClr val="00B0F0"/>
                </a:solidFill>
                <a:latin typeface="Anton" panose="00000500000000000000" pitchFamily="2" charset="-18"/>
              </a:rPr>
            </a:br>
            <a:r>
              <a:rPr lang="cs-CZ" sz="7300" b="1" dirty="0" smtClean="0">
                <a:solidFill>
                  <a:srgbClr val="00B0F0"/>
                </a:solidFill>
                <a:latin typeface="+mn-lt"/>
              </a:rPr>
              <a:t/>
            </a:r>
            <a:br>
              <a:rPr lang="cs-CZ" sz="7300" b="1" dirty="0" smtClean="0">
                <a:solidFill>
                  <a:srgbClr val="00B0F0"/>
                </a:solidFill>
                <a:latin typeface="+mn-lt"/>
              </a:rPr>
            </a:br>
            <a:r>
              <a:rPr lang="cs-CZ" sz="8900" b="1" dirty="0" smtClean="0">
                <a:solidFill>
                  <a:srgbClr val="00B0F0"/>
                </a:solidFill>
                <a:latin typeface="+mn-lt"/>
              </a:rPr>
              <a:t>N</a:t>
            </a:r>
            <a:r>
              <a:rPr lang="cs-CZ" sz="8900" b="1" dirty="0" smtClean="0">
                <a:solidFill>
                  <a:srgbClr val="00B0F0"/>
                </a:solidFill>
                <a:latin typeface="+mn-lt"/>
              </a:rPr>
              <a:t>ovinky </a:t>
            </a:r>
            <a:r>
              <a:rPr lang="cs-CZ" sz="8900" b="1" dirty="0">
                <a:solidFill>
                  <a:srgbClr val="00B0F0"/>
                </a:solidFill>
                <a:latin typeface="+mn-lt"/>
              </a:rPr>
              <a:t>v </a:t>
            </a:r>
            <a:r>
              <a:rPr lang="cs-CZ" sz="8900" b="1" dirty="0" smtClean="0">
                <a:solidFill>
                  <a:srgbClr val="00B0F0"/>
                </a:solidFill>
                <a:latin typeface="+mn-lt"/>
              </a:rPr>
              <a:t/>
            </a:r>
            <a:br>
              <a:rPr lang="cs-CZ" sz="8900" b="1" dirty="0" smtClean="0">
                <a:solidFill>
                  <a:srgbClr val="00B0F0"/>
                </a:solidFill>
                <a:latin typeface="+mn-lt"/>
              </a:rPr>
            </a:br>
            <a:r>
              <a:rPr lang="cs-CZ" sz="8900" b="1" dirty="0" smtClean="0">
                <a:solidFill>
                  <a:srgbClr val="00B0F0"/>
                </a:solidFill>
                <a:latin typeface="+mn-lt"/>
              </a:rPr>
              <a:t>DMVS</a:t>
            </a:r>
            <a:r>
              <a:rPr lang="cs-CZ" sz="8900" b="1" dirty="0" smtClean="0">
                <a:latin typeface="+mn-lt"/>
              </a:rPr>
              <a:t>/</a:t>
            </a:r>
            <a:r>
              <a:rPr lang="cs-CZ" sz="8900" b="1" dirty="0" smtClean="0">
                <a:solidFill>
                  <a:srgbClr val="00B0F0"/>
                </a:solidFill>
                <a:latin typeface="+mn-lt"/>
              </a:rPr>
              <a:t>DTM</a:t>
            </a:r>
            <a:endParaRPr lang="cs-CZ" sz="8900" b="1" dirty="0">
              <a:solidFill>
                <a:srgbClr val="00B0F0"/>
              </a:solidFill>
              <a:latin typeface="+mn-lt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47888" y="5083175"/>
            <a:ext cx="9142412" cy="12065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Jiří Formánek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1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26. 11. </a:t>
            </a:r>
            <a:r>
              <a:rPr lang="cs-CZ" sz="1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2025</a:t>
            </a:r>
            <a:endParaRPr lang="cs-CZ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205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9525"/>
            <a:ext cx="1533525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06774" y="274638"/>
            <a:ext cx="9721080" cy="1143000"/>
          </a:xfrm>
        </p:spPr>
        <p:txBody>
          <a:bodyPr/>
          <a:lstStyle/>
          <a:p>
            <a:pPr algn="l"/>
            <a:r>
              <a:rPr lang="cs-CZ" sz="5400" b="1" dirty="0" smtClean="0">
                <a:solidFill>
                  <a:srgbClr val="00B0F0"/>
                </a:solidFill>
                <a:latin typeface="+mn-lt"/>
              </a:rPr>
              <a:t>Čeká nás </a:t>
            </a:r>
            <a:r>
              <a:rPr lang="cs-CZ" sz="5400" b="1" dirty="0" smtClean="0">
                <a:latin typeface="+mn-lt"/>
              </a:rPr>
              <a:t>rok</a:t>
            </a:r>
            <a:r>
              <a:rPr lang="cs-CZ" sz="5400" b="1" dirty="0" smtClean="0">
                <a:solidFill>
                  <a:srgbClr val="00B0F0"/>
                </a:solidFill>
                <a:latin typeface="+mn-lt"/>
              </a:rPr>
              <a:t> plný změn </a:t>
            </a:r>
            <a:r>
              <a:rPr lang="cs-CZ" sz="5400" b="1" dirty="0" smtClean="0">
                <a:latin typeface="+mn-lt"/>
              </a:rPr>
              <a:t>…</a:t>
            </a:r>
            <a:endParaRPr lang="cs-CZ" sz="5400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83233" y="1556792"/>
            <a:ext cx="9649072" cy="4925144"/>
          </a:xfrm>
        </p:spPr>
        <p:txBody>
          <a:bodyPr/>
          <a:lstStyle/>
          <a:p>
            <a:pPr lvl="0">
              <a:buFont typeface="Wingdings" panose="05000000000000000000" pitchFamily="2" charset="2"/>
              <a:buChar char="§"/>
            </a:pPr>
            <a:endParaRPr lang="cs-CZ" sz="600" b="1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sz="2600" dirty="0" smtClean="0"/>
              <a:t>Implementace</a:t>
            </a:r>
            <a:r>
              <a:rPr lang="cs-CZ" sz="2600" b="1" dirty="0" smtClean="0"/>
              <a:t> JVF </a:t>
            </a:r>
            <a:r>
              <a:rPr lang="cs-CZ" sz="2600" b="1" dirty="0"/>
              <a:t>DTM 1.5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cs-CZ" sz="2600" dirty="0" smtClean="0"/>
              <a:t>KRS </a:t>
            </a:r>
            <a:r>
              <a:rPr lang="cs-CZ" sz="2600" dirty="0" smtClean="0"/>
              <a:t>DMVS/DTM nahrazena </a:t>
            </a:r>
            <a:r>
              <a:rPr lang="cs-CZ" sz="2600" b="1" dirty="0" smtClean="0"/>
              <a:t>ŘV DMVS/DTM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cs-CZ" sz="2600" dirty="0" smtClean="0"/>
              <a:t>Novela prováděcí vyhlášky </a:t>
            </a:r>
            <a:r>
              <a:rPr lang="cs-CZ" sz="2600" b="1" dirty="0" smtClean="0"/>
              <a:t>č. 393/2020 Sb.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cs-CZ" sz="2600" dirty="0" smtClean="0"/>
              <a:t>úprava </a:t>
            </a:r>
            <a:r>
              <a:rPr lang="cs-CZ" sz="2600" b="1" dirty="0" smtClean="0"/>
              <a:t>výdeje dat</a:t>
            </a:r>
            <a:r>
              <a:rPr lang="cs-CZ" sz="2600" dirty="0" smtClean="0"/>
              <a:t> od </a:t>
            </a:r>
            <a:r>
              <a:rPr lang="cs-CZ" sz="2600" b="1" dirty="0" smtClean="0"/>
              <a:t>1.1.2026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cs-CZ" sz="2600" b="1" dirty="0" smtClean="0"/>
              <a:t>GIA/PSPI</a:t>
            </a:r>
          </a:p>
          <a:p>
            <a:pPr lvl="0">
              <a:buFont typeface="Wingdings" panose="05000000000000000000" pitchFamily="2" charset="2"/>
              <a:buChar char="§"/>
            </a:pPr>
            <a:endParaRPr lang="cs-CZ" dirty="0" smtClean="0"/>
          </a:p>
          <a:p>
            <a:pPr marL="914400" lvl="2" indent="0">
              <a:buNone/>
            </a:pPr>
            <a:endParaRPr lang="cs-CZ" b="1" dirty="0"/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lang="cs-CZ" sz="2400" dirty="0"/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9525"/>
            <a:ext cx="1533525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5116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06774" y="274638"/>
            <a:ext cx="9721080" cy="1143000"/>
          </a:xfrm>
        </p:spPr>
        <p:txBody>
          <a:bodyPr/>
          <a:lstStyle/>
          <a:p>
            <a:pPr algn="l"/>
            <a:r>
              <a:rPr lang="cs-CZ" sz="5400" b="1" dirty="0" smtClean="0">
                <a:solidFill>
                  <a:srgbClr val="00B0F0"/>
                </a:solidFill>
                <a:latin typeface="+mn-lt"/>
              </a:rPr>
              <a:t>JVF DTM </a:t>
            </a:r>
            <a:r>
              <a:rPr lang="cs-CZ" sz="5400" b="1" dirty="0" smtClean="0">
                <a:latin typeface="+mn-lt"/>
              </a:rPr>
              <a:t>1.5</a:t>
            </a:r>
            <a:endParaRPr lang="cs-CZ" sz="5400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83233" y="1556792"/>
            <a:ext cx="8996549" cy="4925144"/>
          </a:xfrm>
        </p:spPr>
        <p:txBody>
          <a:bodyPr/>
          <a:lstStyle/>
          <a:p>
            <a:pPr lvl="0">
              <a:buFont typeface="Wingdings" panose="05000000000000000000" pitchFamily="2" charset="2"/>
              <a:buChar char="§"/>
            </a:pPr>
            <a:endParaRPr lang="cs-CZ" sz="600" b="1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sz="2600" dirty="0" smtClean="0"/>
              <a:t>Dokumentace k </a:t>
            </a:r>
            <a:r>
              <a:rPr lang="cs-CZ" sz="2600" b="1" dirty="0" smtClean="0"/>
              <a:t>JVF DTM 1.5 </a:t>
            </a:r>
            <a:r>
              <a:rPr lang="cs-CZ" sz="2600" dirty="0" smtClean="0"/>
              <a:t>byla publikována </a:t>
            </a:r>
            <a:r>
              <a:rPr lang="cs-CZ" sz="2600" b="1" dirty="0" smtClean="0"/>
              <a:t>3.10.2025</a:t>
            </a:r>
            <a:endParaRPr lang="cs-CZ" sz="2600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sz="2600" dirty="0" smtClean="0"/>
              <a:t>Součástí dokumentace je nový datový model </a:t>
            </a:r>
            <a:r>
              <a:rPr lang="cs-CZ" sz="2600" b="1" dirty="0" smtClean="0"/>
              <a:t>YAML</a:t>
            </a:r>
            <a:r>
              <a:rPr lang="cs-CZ" sz="2600" dirty="0" smtClean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600" dirty="0" smtClean="0"/>
              <a:t>Obsah </a:t>
            </a:r>
            <a:r>
              <a:rPr lang="cs-CZ" sz="2600" b="1" dirty="0" smtClean="0"/>
              <a:t>JVF DTM 1.5 </a:t>
            </a:r>
            <a:r>
              <a:rPr lang="cs-CZ" sz="2600" dirty="0"/>
              <a:t>je popsán v dokumentu </a:t>
            </a:r>
            <a:r>
              <a:rPr lang="cs-CZ" sz="2600" u="sng" dirty="0">
                <a:hlinkClick r:id="rId3"/>
              </a:rPr>
              <a:t>Přehled změn JVF DTM ve verzi 1.5.0</a:t>
            </a:r>
            <a:r>
              <a:rPr lang="cs-CZ" sz="2600" dirty="0"/>
              <a:t> </a:t>
            </a:r>
            <a:endParaRPr lang="cs-CZ" sz="26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sz="2600" dirty="0" smtClean="0"/>
              <a:t>Na základě zpětné vazby od uživatelů bude publikována </a:t>
            </a:r>
            <a:r>
              <a:rPr lang="cs-CZ" sz="2600" b="1" dirty="0" smtClean="0"/>
              <a:t>verze JVF DTM 1.5.0.01</a:t>
            </a:r>
            <a:r>
              <a:rPr lang="cs-CZ" sz="2600" dirty="0" smtClean="0"/>
              <a:t>, která bude obsahovat </a:t>
            </a:r>
            <a:r>
              <a:rPr lang="cs-CZ" sz="2600" b="1" dirty="0" smtClean="0"/>
              <a:t>formální opravy</a:t>
            </a:r>
            <a:r>
              <a:rPr lang="cs-CZ" sz="2600" dirty="0" smtClean="0"/>
              <a:t> a </a:t>
            </a:r>
            <a:r>
              <a:rPr lang="cs-CZ" sz="2600" b="1" dirty="0" smtClean="0"/>
              <a:t>překlepy</a:t>
            </a:r>
            <a:r>
              <a:rPr lang="cs-CZ" sz="2600" dirty="0" smtClean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 lvl="0">
              <a:buFont typeface="Wingdings" panose="05000000000000000000" pitchFamily="2" charset="2"/>
              <a:buChar char="§"/>
            </a:pPr>
            <a:endParaRPr lang="cs-CZ" dirty="0" smtClean="0"/>
          </a:p>
          <a:p>
            <a:pPr marL="914400" lvl="2" indent="0">
              <a:buNone/>
            </a:pPr>
            <a:endParaRPr lang="cs-CZ" b="1" dirty="0"/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lang="cs-CZ" sz="2400" dirty="0"/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9525"/>
            <a:ext cx="1533525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0216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06774" y="274638"/>
            <a:ext cx="9721080" cy="1143000"/>
          </a:xfrm>
        </p:spPr>
        <p:txBody>
          <a:bodyPr/>
          <a:lstStyle/>
          <a:p>
            <a:pPr algn="l"/>
            <a:r>
              <a:rPr lang="cs-CZ" sz="5400" b="1" dirty="0" smtClean="0">
                <a:solidFill>
                  <a:srgbClr val="00B0F0"/>
                </a:solidFill>
                <a:latin typeface="+mn-lt"/>
              </a:rPr>
              <a:t>JVF DTM </a:t>
            </a:r>
            <a:r>
              <a:rPr lang="cs-CZ" sz="5400" b="1" dirty="0" smtClean="0">
                <a:latin typeface="+mn-lt"/>
              </a:rPr>
              <a:t>1.5</a:t>
            </a:r>
            <a:endParaRPr lang="cs-CZ" sz="5400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83233" y="1556792"/>
            <a:ext cx="9649072" cy="4925144"/>
          </a:xfrm>
        </p:spPr>
        <p:txBody>
          <a:bodyPr/>
          <a:lstStyle/>
          <a:p>
            <a:pPr lvl="0">
              <a:buFont typeface="Wingdings" panose="05000000000000000000" pitchFamily="2" charset="2"/>
              <a:buChar char="§"/>
            </a:pPr>
            <a:endParaRPr lang="cs-CZ" sz="600" b="1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sz="2600" dirty="0" smtClean="0"/>
              <a:t>Mezi </a:t>
            </a:r>
            <a:r>
              <a:rPr lang="cs-CZ" sz="2600" dirty="0"/>
              <a:t>hlavní </a:t>
            </a:r>
            <a:r>
              <a:rPr lang="cs-CZ" sz="2600" dirty="0" smtClean="0"/>
              <a:t>změny </a:t>
            </a:r>
            <a:r>
              <a:rPr lang="cs-CZ" sz="2600" b="1" dirty="0" smtClean="0"/>
              <a:t>JVF DTM 1.5 </a:t>
            </a:r>
            <a:r>
              <a:rPr lang="cs-CZ" sz="2600" dirty="0" smtClean="0"/>
              <a:t>patří: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600" b="1" dirty="0" smtClean="0"/>
              <a:t>přesnější </a:t>
            </a:r>
            <a:r>
              <a:rPr lang="cs-CZ" sz="2600" b="1" dirty="0"/>
              <a:t>specifikace </a:t>
            </a:r>
            <a:r>
              <a:rPr lang="cs-CZ" sz="2600" dirty="0"/>
              <a:t>společných atributů objektů a atributů doprovodných informací, </a:t>
            </a:r>
            <a:endParaRPr lang="cs-CZ" sz="2600" dirty="0" smtClean="0"/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600" dirty="0" smtClean="0"/>
              <a:t>doplnění </a:t>
            </a:r>
            <a:r>
              <a:rPr lang="cs-CZ" sz="2600" dirty="0"/>
              <a:t>příznaku </a:t>
            </a:r>
            <a:r>
              <a:rPr lang="cs-CZ" sz="2600" b="1" dirty="0"/>
              <a:t>GIA</a:t>
            </a:r>
            <a:r>
              <a:rPr lang="cs-CZ" sz="2600" dirty="0"/>
              <a:t>, </a:t>
            </a:r>
            <a:endParaRPr lang="cs-CZ" sz="2600" dirty="0" smtClean="0"/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600" dirty="0" smtClean="0"/>
              <a:t>nové </a:t>
            </a:r>
            <a:r>
              <a:rPr lang="cs-CZ" sz="2600" dirty="0"/>
              <a:t>objekty </a:t>
            </a:r>
            <a:r>
              <a:rPr lang="cs-CZ" sz="2600" b="1" dirty="0"/>
              <a:t>PSPI</a:t>
            </a:r>
            <a:r>
              <a:rPr lang="cs-CZ" sz="2600" dirty="0"/>
              <a:t>, </a:t>
            </a:r>
            <a:endParaRPr lang="cs-CZ" sz="2600" dirty="0" smtClean="0"/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600" b="1" dirty="0" smtClean="0"/>
              <a:t>zrušení </a:t>
            </a:r>
            <a:r>
              <a:rPr lang="cs-CZ" sz="2600" b="1" dirty="0"/>
              <a:t>příznaku KI</a:t>
            </a:r>
            <a:r>
              <a:rPr lang="cs-CZ" sz="2600" dirty="0"/>
              <a:t> a přibližných zákresů, </a:t>
            </a:r>
            <a:endParaRPr lang="cs-CZ" sz="2600" dirty="0" smtClean="0"/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600" dirty="0" smtClean="0"/>
              <a:t>integrace </a:t>
            </a:r>
            <a:r>
              <a:rPr lang="cs-CZ" sz="2600" b="1" dirty="0"/>
              <a:t>chybového protokolu</a:t>
            </a:r>
            <a:r>
              <a:rPr lang="cs-CZ" sz="2600" dirty="0"/>
              <a:t> do JVF DTM.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 lvl="0">
              <a:buFont typeface="Wingdings" panose="05000000000000000000" pitchFamily="2" charset="2"/>
              <a:buChar char="§"/>
            </a:pPr>
            <a:endParaRPr lang="cs-CZ" dirty="0" smtClean="0"/>
          </a:p>
          <a:p>
            <a:pPr marL="914400" lvl="2" indent="0">
              <a:buNone/>
            </a:pPr>
            <a:endParaRPr lang="cs-CZ" b="1" dirty="0"/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lang="cs-CZ" sz="2400" dirty="0"/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9525"/>
            <a:ext cx="1533525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1848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06774" y="274638"/>
            <a:ext cx="9721080" cy="1143000"/>
          </a:xfrm>
        </p:spPr>
        <p:txBody>
          <a:bodyPr/>
          <a:lstStyle/>
          <a:p>
            <a:pPr algn="l"/>
            <a:r>
              <a:rPr lang="cs-CZ" sz="5400" b="1" dirty="0" smtClean="0">
                <a:solidFill>
                  <a:srgbClr val="00B0F0"/>
                </a:solidFill>
                <a:latin typeface="+mn-lt"/>
              </a:rPr>
              <a:t>JVF DTM </a:t>
            </a:r>
            <a:r>
              <a:rPr lang="cs-CZ" sz="5400" b="1" dirty="0" smtClean="0">
                <a:latin typeface="+mn-lt"/>
              </a:rPr>
              <a:t>1.5</a:t>
            </a:r>
            <a:endParaRPr lang="cs-CZ" sz="5400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83233" y="1556792"/>
            <a:ext cx="9649072" cy="4925144"/>
          </a:xfrm>
        </p:spPr>
        <p:txBody>
          <a:bodyPr/>
          <a:lstStyle/>
          <a:p>
            <a:pPr lvl="0">
              <a:buFont typeface="Wingdings" panose="05000000000000000000" pitchFamily="2" charset="2"/>
              <a:buChar char="§"/>
            </a:pPr>
            <a:endParaRPr lang="cs-CZ" sz="600" b="1" dirty="0" smtClean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 lvl="0">
              <a:buFont typeface="Wingdings" panose="05000000000000000000" pitchFamily="2" charset="2"/>
              <a:buChar char="§"/>
            </a:pPr>
            <a:endParaRPr lang="cs-CZ" dirty="0" smtClean="0"/>
          </a:p>
          <a:p>
            <a:pPr marL="914400" lvl="2" indent="0">
              <a:buNone/>
            </a:pPr>
            <a:endParaRPr lang="cs-CZ" b="1" dirty="0"/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lang="cs-CZ" sz="2400" dirty="0"/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9525"/>
            <a:ext cx="1533525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4926" y="1556792"/>
            <a:ext cx="5832648" cy="44458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76371" y="4944695"/>
            <a:ext cx="1572766" cy="1572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667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06774" y="274638"/>
            <a:ext cx="9721080" cy="1143000"/>
          </a:xfrm>
        </p:spPr>
        <p:txBody>
          <a:bodyPr/>
          <a:lstStyle/>
          <a:p>
            <a:pPr algn="l"/>
            <a:r>
              <a:rPr lang="cs-CZ" sz="5400" b="1" dirty="0" smtClean="0">
                <a:solidFill>
                  <a:srgbClr val="00B0F0"/>
                </a:solidFill>
                <a:latin typeface="+mn-lt"/>
              </a:rPr>
              <a:t>ČÚZK jako gesční orgán</a:t>
            </a:r>
            <a:endParaRPr lang="cs-CZ" sz="5400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06774" y="1556792"/>
            <a:ext cx="9505056" cy="4925144"/>
          </a:xfrm>
        </p:spPr>
        <p:txBody>
          <a:bodyPr/>
          <a:lstStyle/>
          <a:p>
            <a:pPr lvl="0">
              <a:buFont typeface="Wingdings" panose="05000000000000000000" pitchFamily="2" charset="2"/>
              <a:buChar char="§"/>
            </a:pPr>
            <a:endParaRPr lang="cs-CZ" sz="6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sz="2600" b="1" dirty="0" smtClean="0"/>
              <a:t>KRS DMVS/DTM</a:t>
            </a:r>
            <a:r>
              <a:rPr lang="cs-CZ" sz="2600" dirty="0" smtClean="0"/>
              <a:t> vznikla při RVIS dne </a:t>
            </a:r>
            <a:r>
              <a:rPr lang="cs-CZ" sz="2600" dirty="0"/>
              <a:t>3.2.2020 </a:t>
            </a:r>
            <a:r>
              <a:rPr lang="cs-CZ" sz="2600" dirty="0" smtClean="0"/>
              <a:t>jako pracovní skupina Výboru </a:t>
            </a:r>
            <a:r>
              <a:rPr lang="cs-CZ" sz="2600" dirty="0"/>
              <a:t>pro digitalizaci stavebnictví a  územního </a:t>
            </a:r>
            <a:r>
              <a:rPr lang="cs-CZ" sz="2600" dirty="0" smtClean="0"/>
              <a:t>plánování.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sz="600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sz="2600" dirty="0" smtClean="0"/>
              <a:t>Proběhlo </a:t>
            </a:r>
            <a:r>
              <a:rPr lang="cs-CZ" sz="2600" b="1" dirty="0" smtClean="0"/>
              <a:t>50 jednání </a:t>
            </a:r>
            <a:r>
              <a:rPr lang="cs-CZ" sz="2600" dirty="0" smtClean="0"/>
              <a:t>a činnost </a:t>
            </a:r>
            <a:r>
              <a:rPr lang="cs-CZ" sz="2600" dirty="0" smtClean="0"/>
              <a:t>byla </a:t>
            </a:r>
            <a:r>
              <a:rPr lang="cs-CZ" sz="2600" dirty="0" smtClean="0"/>
              <a:t>ukončena </a:t>
            </a:r>
            <a:r>
              <a:rPr lang="cs-CZ" sz="2600" dirty="0"/>
              <a:t>k </a:t>
            </a:r>
            <a:r>
              <a:rPr lang="cs-CZ" sz="2600" b="1" dirty="0"/>
              <a:t>30.9.2025</a:t>
            </a:r>
            <a:r>
              <a:rPr lang="cs-CZ" sz="2600" dirty="0"/>
              <a:t>, projednáno a </a:t>
            </a:r>
            <a:r>
              <a:rPr lang="cs-CZ" sz="2600" dirty="0" smtClean="0"/>
              <a:t>vzato </a:t>
            </a:r>
            <a:r>
              <a:rPr lang="cs-CZ" sz="2600" dirty="0"/>
              <a:t>na vědomí na jednání </a:t>
            </a:r>
            <a:r>
              <a:rPr lang="cs-CZ" sz="2600" b="1" dirty="0"/>
              <a:t>RVIS </a:t>
            </a:r>
            <a:r>
              <a:rPr lang="cs-CZ" sz="2600" b="1" dirty="0" smtClean="0"/>
              <a:t>14.10.2025.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sz="600" b="1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sz="2600" dirty="0"/>
              <a:t>S účinností od </a:t>
            </a:r>
            <a:r>
              <a:rPr lang="cs-CZ" sz="2600" b="1" dirty="0"/>
              <a:t>1. </a:t>
            </a:r>
            <a:r>
              <a:rPr lang="cs-CZ" sz="2600" b="1" dirty="0" smtClean="0"/>
              <a:t>10. </a:t>
            </a:r>
            <a:r>
              <a:rPr lang="cs-CZ" sz="2600" b="1" dirty="0"/>
              <a:t>2025</a:t>
            </a:r>
            <a:r>
              <a:rPr lang="cs-CZ" sz="2600" dirty="0"/>
              <a:t> </a:t>
            </a:r>
            <a:r>
              <a:rPr lang="cs-CZ" sz="2600" dirty="0" smtClean="0"/>
              <a:t> Zeměměřický zákon nově </a:t>
            </a:r>
            <a:r>
              <a:rPr lang="cs-CZ" sz="2600" dirty="0"/>
              <a:t>stanovuje gesci </a:t>
            </a:r>
            <a:r>
              <a:rPr lang="cs-CZ" sz="2600" b="1" dirty="0"/>
              <a:t>ČÚZK k řízení, kontrole a metodickému sjednocování výkonu působnosti krajských úřadů </a:t>
            </a:r>
            <a:r>
              <a:rPr lang="cs-CZ" sz="2600" dirty="0"/>
              <a:t>v oblasti správy digitálních technických map</a:t>
            </a:r>
            <a:r>
              <a:rPr lang="cs-CZ" sz="2600" dirty="0" smtClean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sz="6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sz="2600" b="1" dirty="0" smtClean="0"/>
              <a:t>Kontrola výkonu přenesené působnosti </a:t>
            </a:r>
            <a:r>
              <a:rPr lang="cs-CZ" sz="2600" dirty="0" smtClean="0"/>
              <a:t>(období 2026-2028).</a:t>
            </a:r>
            <a:endParaRPr lang="cs-CZ" sz="2600" dirty="0"/>
          </a:p>
          <a:p>
            <a:pPr>
              <a:buFont typeface="Wingdings" panose="05000000000000000000" pitchFamily="2" charset="2"/>
              <a:buChar char="§"/>
            </a:pPr>
            <a:endParaRPr lang="cs-CZ" sz="2400" b="1" dirty="0"/>
          </a:p>
          <a:p>
            <a:pPr>
              <a:buFont typeface="Wingdings" panose="05000000000000000000" pitchFamily="2" charset="2"/>
              <a:buChar char="§"/>
            </a:pPr>
            <a:endParaRPr lang="cs-CZ" sz="2600" dirty="0" smtClean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 lvl="0">
              <a:buFont typeface="Wingdings" panose="05000000000000000000" pitchFamily="2" charset="2"/>
              <a:buChar char="§"/>
            </a:pPr>
            <a:endParaRPr lang="cs-CZ" dirty="0" smtClean="0"/>
          </a:p>
          <a:p>
            <a:pPr marL="914400" lvl="2" indent="0">
              <a:buNone/>
            </a:pPr>
            <a:endParaRPr lang="cs-CZ" b="1" dirty="0"/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lang="cs-CZ" sz="2400" dirty="0"/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9525"/>
            <a:ext cx="1533525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6775" y="5517233"/>
            <a:ext cx="9361040" cy="556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695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06774" y="274638"/>
            <a:ext cx="9721080" cy="1143000"/>
          </a:xfrm>
        </p:spPr>
        <p:txBody>
          <a:bodyPr/>
          <a:lstStyle/>
          <a:p>
            <a:pPr algn="l"/>
            <a:r>
              <a:rPr lang="cs-CZ" sz="5400" b="1" dirty="0" smtClean="0">
                <a:solidFill>
                  <a:srgbClr val="00B0F0"/>
                </a:solidFill>
                <a:latin typeface="+mn-lt"/>
              </a:rPr>
              <a:t>ČÚZK jako gesční orgán</a:t>
            </a:r>
            <a:endParaRPr lang="cs-CZ" sz="5400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06774" y="1556792"/>
            <a:ext cx="9505056" cy="4925144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sz="2600" dirty="0" smtClean="0"/>
              <a:t>ČÚZK rozhodl o vzniku:</a:t>
            </a:r>
            <a:r>
              <a:rPr lang="cs-CZ" sz="2600" b="1" dirty="0" smtClean="0"/>
              <a:t>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600" b="1" dirty="0" smtClean="0"/>
              <a:t>Řídícího výboru </a:t>
            </a:r>
            <a:r>
              <a:rPr lang="cs-CZ" sz="2600" dirty="0"/>
              <a:t>(ŘV </a:t>
            </a:r>
            <a:r>
              <a:rPr lang="cs-CZ" sz="2600" dirty="0" smtClean="0"/>
              <a:t>DMVS/DTM</a:t>
            </a:r>
            <a:r>
              <a:rPr lang="cs-CZ" sz="2600" dirty="0"/>
              <a:t>), </a:t>
            </a:r>
            <a:endParaRPr lang="cs-CZ" sz="2600" dirty="0" smtClean="0"/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600" b="1" dirty="0" smtClean="0"/>
              <a:t>Architektonického </a:t>
            </a:r>
            <a:r>
              <a:rPr lang="cs-CZ" sz="2600" b="1" dirty="0"/>
              <a:t>a </a:t>
            </a:r>
            <a:r>
              <a:rPr lang="cs-CZ" sz="2600" b="1" dirty="0" smtClean="0"/>
              <a:t>změnového </a:t>
            </a:r>
            <a:r>
              <a:rPr lang="cs-CZ" sz="2600" b="1" dirty="0"/>
              <a:t>výbor </a:t>
            </a:r>
            <a:r>
              <a:rPr lang="cs-CZ" sz="2600" dirty="0"/>
              <a:t>(AZV </a:t>
            </a:r>
            <a:r>
              <a:rPr lang="cs-CZ" sz="2600" dirty="0" smtClean="0"/>
              <a:t>DMVS/DTM),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600" dirty="0" smtClean="0"/>
              <a:t>a pokračování fungování</a:t>
            </a:r>
            <a:r>
              <a:rPr lang="cs-CZ" sz="2600" b="1" dirty="0" smtClean="0"/>
              <a:t> Metodické </a:t>
            </a:r>
            <a:r>
              <a:rPr lang="cs-CZ" sz="2600" b="1" dirty="0"/>
              <a:t>pracovní </a:t>
            </a:r>
            <a:r>
              <a:rPr lang="cs-CZ" sz="2600" b="1" dirty="0" smtClean="0"/>
              <a:t>skupiny</a:t>
            </a:r>
            <a:r>
              <a:rPr lang="cs-CZ" sz="2600" dirty="0" smtClean="0"/>
              <a:t> </a:t>
            </a:r>
            <a:r>
              <a:rPr lang="cs-CZ" sz="2600" dirty="0"/>
              <a:t>(MPS</a:t>
            </a:r>
            <a:r>
              <a:rPr lang="cs-CZ" sz="2600" dirty="0" smtClean="0"/>
              <a:t>).</a:t>
            </a:r>
          </a:p>
          <a:p>
            <a:pPr lvl="1">
              <a:buFont typeface="Wingdings" panose="05000000000000000000" pitchFamily="2" charset="2"/>
              <a:buChar char="§"/>
            </a:pPr>
            <a:endParaRPr lang="cs-CZ" sz="2600" b="1" dirty="0"/>
          </a:p>
          <a:p>
            <a:pPr marL="363538" lvl="1" indent="-363538">
              <a:buFont typeface="Wingdings" panose="05000000000000000000" pitchFamily="2" charset="2"/>
              <a:buChar char="§"/>
            </a:pPr>
            <a:r>
              <a:rPr lang="cs-CZ" sz="2600" dirty="0" smtClean="0"/>
              <a:t>První hybridní jednání </a:t>
            </a:r>
            <a:r>
              <a:rPr lang="cs-CZ" sz="2600" b="1" dirty="0" smtClean="0"/>
              <a:t>ŘV DMVS/DTM </a:t>
            </a:r>
            <a:r>
              <a:rPr lang="cs-CZ" sz="2600" dirty="0" smtClean="0"/>
              <a:t>proběhlo</a:t>
            </a:r>
            <a:r>
              <a:rPr lang="cs-CZ" sz="2600" b="1" dirty="0" smtClean="0"/>
              <a:t> 31.10.2025 </a:t>
            </a:r>
            <a:r>
              <a:rPr lang="cs-CZ" sz="2600" dirty="0" smtClean="0"/>
              <a:t>v </a:t>
            </a:r>
            <a:r>
              <a:rPr lang="cs-CZ" sz="2600" dirty="0"/>
              <a:t>sídle </a:t>
            </a:r>
            <a:r>
              <a:rPr lang="cs-CZ" sz="2600" dirty="0" smtClean="0"/>
              <a:t>ČÚZK, další je naplánováno na </a:t>
            </a:r>
            <a:r>
              <a:rPr lang="cs-CZ" sz="2600" b="1" dirty="0" smtClean="0"/>
              <a:t>12.12.2025</a:t>
            </a:r>
            <a:r>
              <a:rPr lang="cs-CZ" sz="2600" dirty="0" smtClean="0"/>
              <a:t>.</a:t>
            </a:r>
          </a:p>
          <a:p>
            <a:pPr marL="363538" lvl="1" indent="-363538">
              <a:buFont typeface="Wingdings" panose="05000000000000000000" pitchFamily="2" charset="2"/>
              <a:buChar char="§"/>
            </a:pPr>
            <a:r>
              <a:rPr lang="cs-CZ" sz="2600" dirty="0"/>
              <a:t>Jednání ŘV DMVS/DTM se účastní zástupci </a:t>
            </a:r>
            <a:r>
              <a:rPr lang="cs-CZ" sz="2600" b="1" dirty="0"/>
              <a:t>ČÚZK</a:t>
            </a:r>
            <a:r>
              <a:rPr lang="cs-CZ" sz="2600" dirty="0"/>
              <a:t>, </a:t>
            </a:r>
            <a:r>
              <a:rPr lang="cs-CZ" sz="2600" b="1" dirty="0"/>
              <a:t>krajů</a:t>
            </a:r>
            <a:r>
              <a:rPr lang="cs-CZ" sz="2600" dirty="0"/>
              <a:t>, </a:t>
            </a:r>
            <a:r>
              <a:rPr lang="cs-CZ" sz="2600" b="1" dirty="0"/>
              <a:t>ŘSD</a:t>
            </a:r>
            <a:r>
              <a:rPr lang="cs-CZ" sz="2600" dirty="0"/>
              <a:t>, </a:t>
            </a:r>
            <a:r>
              <a:rPr lang="cs-CZ" sz="2600" b="1" dirty="0"/>
              <a:t>SŽ</a:t>
            </a:r>
            <a:r>
              <a:rPr lang="cs-CZ" sz="2600" dirty="0"/>
              <a:t>, </a:t>
            </a:r>
            <a:r>
              <a:rPr lang="cs-CZ" sz="2600" b="1" dirty="0"/>
              <a:t>dodavatelů</a:t>
            </a:r>
            <a:r>
              <a:rPr lang="cs-CZ" sz="2600" dirty="0"/>
              <a:t>, </a:t>
            </a:r>
            <a:r>
              <a:rPr lang="cs-CZ" sz="2600" b="1" dirty="0"/>
              <a:t>ČKZ</a:t>
            </a:r>
            <a:r>
              <a:rPr lang="cs-CZ" sz="2600" dirty="0"/>
              <a:t> a případných pozvaných hostů.</a:t>
            </a:r>
            <a:endParaRPr lang="cs-CZ" sz="2600" dirty="0"/>
          </a:p>
          <a:p>
            <a:pPr>
              <a:buFont typeface="Wingdings" panose="05000000000000000000" pitchFamily="2" charset="2"/>
              <a:buChar char="§"/>
            </a:pPr>
            <a:endParaRPr lang="cs-CZ" sz="2600" dirty="0" smtClean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 lvl="0">
              <a:buFont typeface="Wingdings" panose="05000000000000000000" pitchFamily="2" charset="2"/>
              <a:buChar char="§"/>
            </a:pPr>
            <a:endParaRPr lang="cs-CZ" dirty="0" smtClean="0"/>
          </a:p>
          <a:p>
            <a:pPr marL="914400" lvl="2" indent="0">
              <a:buNone/>
            </a:pPr>
            <a:endParaRPr lang="cs-CZ" b="1" dirty="0"/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lang="cs-CZ" sz="2400" dirty="0"/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9525"/>
            <a:ext cx="1533525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6975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06774" y="274638"/>
            <a:ext cx="9721080" cy="1143000"/>
          </a:xfrm>
        </p:spPr>
        <p:txBody>
          <a:bodyPr/>
          <a:lstStyle/>
          <a:p>
            <a:pPr algn="l"/>
            <a:r>
              <a:rPr lang="cs-CZ" sz="5400" b="1" dirty="0" smtClean="0">
                <a:solidFill>
                  <a:srgbClr val="00B0F0"/>
                </a:solidFill>
                <a:latin typeface="+mn-lt"/>
              </a:rPr>
              <a:t>Novela vyhlášky č. 393/2020 Sb.</a:t>
            </a:r>
            <a:endParaRPr lang="cs-CZ" sz="5400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06774" y="1556792"/>
            <a:ext cx="9505056" cy="4925144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sz="2600" dirty="0" smtClean="0"/>
              <a:t>ČÚZK rozeslal v polovině  října 2025 </a:t>
            </a:r>
            <a:r>
              <a:rPr lang="cs-CZ" sz="2600" b="1" dirty="0" smtClean="0"/>
              <a:t>vypořádání připomínek z  meziresortního připomínkového řízení </a:t>
            </a:r>
            <a:r>
              <a:rPr lang="cs-CZ" sz="2600" dirty="0" smtClean="0"/>
              <a:t>k novele prováděcí vyhlášky</a:t>
            </a:r>
            <a:r>
              <a:rPr lang="cs-CZ" sz="2600" dirty="0" smtClean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sz="6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sz="2600" dirty="0" smtClean="0"/>
              <a:t>V současné době probíhá </a:t>
            </a:r>
            <a:r>
              <a:rPr lang="cs-CZ" sz="2600" b="1" dirty="0" smtClean="0"/>
              <a:t>finalizace vypořádání </a:t>
            </a:r>
            <a:r>
              <a:rPr lang="cs-CZ" sz="2600" dirty="0" smtClean="0"/>
              <a:t>s připomínkujícími subjekty (MPO, MV, GŘ HZS, HK, </a:t>
            </a:r>
            <a:r>
              <a:rPr lang="cs-CZ" sz="2600" dirty="0" err="1" smtClean="0"/>
              <a:t>SPaD</a:t>
            </a:r>
            <a:r>
              <a:rPr lang="cs-CZ" sz="2600" dirty="0" smtClean="0"/>
              <a:t> ČR, MD).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sz="6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sz="2600" dirty="0"/>
              <a:t>Účinnost vyhlášky č. 393/2020 Sb. je plánována k termínu </a:t>
            </a:r>
            <a:r>
              <a:rPr lang="cs-CZ" sz="2600" b="1" dirty="0"/>
              <a:t>1. 7. 2026</a:t>
            </a:r>
            <a:r>
              <a:rPr lang="cs-CZ" sz="2600" dirty="0"/>
              <a:t>. </a:t>
            </a:r>
            <a:endParaRPr lang="cs-CZ" sz="2600" dirty="0" smtClean="0"/>
          </a:p>
          <a:p>
            <a:pPr>
              <a:buFont typeface="Wingdings" panose="05000000000000000000" pitchFamily="2" charset="2"/>
              <a:buChar char="§"/>
            </a:pPr>
            <a:endParaRPr lang="cs-CZ" sz="2600" dirty="0" smtClean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 lvl="0">
              <a:buFont typeface="Wingdings" panose="05000000000000000000" pitchFamily="2" charset="2"/>
              <a:buChar char="§"/>
            </a:pPr>
            <a:endParaRPr lang="cs-CZ" dirty="0" smtClean="0"/>
          </a:p>
          <a:p>
            <a:pPr marL="914400" lvl="2" indent="0">
              <a:buNone/>
            </a:pPr>
            <a:endParaRPr lang="cs-CZ" b="1" dirty="0"/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lang="cs-CZ" sz="2400" dirty="0"/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9525"/>
            <a:ext cx="1533525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0363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06774" y="274638"/>
            <a:ext cx="9721080" cy="1143000"/>
          </a:xfrm>
        </p:spPr>
        <p:txBody>
          <a:bodyPr/>
          <a:lstStyle/>
          <a:p>
            <a:pPr algn="l"/>
            <a:r>
              <a:rPr lang="cs-CZ" sz="5400" b="1" dirty="0" smtClean="0">
                <a:solidFill>
                  <a:srgbClr val="00B0F0"/>
                </a:solidFill>
                <a:latin typeface="+mn-lt"/>
              </a:rPr>
              <a:t>Novela vyhlášky č. 393/2020 Sb.</a:t>
            </a:r>
            <a:endParaRPr lang="cs-CZ" sz="5400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06774" y="1556792"/>
            <a:ext cx="9505056" cy="4925144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sz="2600" dirty="0" smtClean="0"/>
              <a:t>Novela </a:t>
            </a:r>
            <a:r>
              <a:rPr lang="cs-CZ" sz="2600" dirty="0"/>
              <a:t>prováděcí vyhlášky řeší </a:t>
            </a:r>
            <a:r>
              <a:rPr lang="cs-CZ" sz="2600" dirty="0" smtClean="0"/>
              <a:t>především </a:t>
            </a:r>
            <a:r>
              <a:rPr lang="cs-CZ" sz="2600" b="1" dirty="0" smtClean="0"/>
              <a:t>následující oblasti</a:t>
            </a:r>
            <a:r>
              <a:rPr lang="cs-CZ" sz="2600" dirty="0" smtClean="0"/>
              <a:t>: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sz="600" dirty="0"/>
          </a:p>
          <a:p>
            <a:pPr marL="714375" indent="-357188">
              <a:buFont typeface="Wingdings" panose="05000000000000000000" pitchFamily="2" charset="2"/>
              <a:buChar char="§"/>
            </a:pPr>
            <a:r>
              <a:rPr lang="cs-CZ" sz="2600" dirty="0" smtClean="0"/>
              <a:t>reakce </a:t>
            </a:r>
            <a:r>
              <a:rPr lang="cs-CZ" sz="2600" dirty="0"/>
              <a:t>na novelu </a:t>
            </a:r>
            <a:r>
              <a:rPr lang="cs-CZ" sz="2600" b="1" dirty="0"/>
              <a:t>zákona o zeměměřictví </a:t>
            </a:r>
            <a:r>
              <a:rPr lang="cs-CZ" sz="2600" dirty="0"/>
              <a:t>provedenou </a:t>
            </a:r>
            <a:r>
              <a:rPr lang="cs-CZ" sz="2600" b="1" dirty="0" smtClean="0"/>
              <a:t>adaptačním zákonem</a:t>
            </a:r>
            <a:r>
              <a:rPr lang="cs-CZ" sz="2600" dirty="0" smtClean="0"/>
              <a:t> </a:t>
            </a:r>
            <a:r>
              <a:rPr lang="cs-CZ" sz="2600" dirty="0"/>
              <a:t>o gigabitové infrastruktuře (GIA) a zákonem </a:t>
            </a:r>
            <a:r>
              <a:rPr lang="cs-CZ" sz="2600" b="1" dirty="0"/>
              <a:t>o správě informací o stavbě a vystavěném </a:t>
            </a:r>
            <a:r>
              <a:rPr lang="cs-CZ" sz="2600" b="1" dirty="0" smtClean="0"/>
              <a:t>prostředí</a:t>
            </a:r>
            <a:r>
              <a:rPr lang="cs-CZ" sz="2600" dirty="0" smtClean="0"/>
              <a:t> (BIM).</a:t>
            </a:r>
          </a:p>
          <a:p>
            <a:pPr marL="714375" indent="-357188">
              <a:buFont typeface="Wingdings" panose="05000000000000000000" pitchFamily="2" charset="2"/>
              <a:buChar char="§"/>
            </a:pPr>
            <a:endParaRPr lang="cs-CZ" sz="600" dirty="0" smtClean="0"/>
          </a:p>
          <a:p>
            <a:pPr marL="714375" indent="-357188">
              <a:buFont typeface="Wingdings" panose="05000000000000000000" pitchFamily="2" charset="2"/>
              <a:buChar char="§"/>
            </a:pPr>
            <a:r>
              <a:rPr lang="cs-CZ" sz="2600" dirty="0"/>
              <a:t>i</a:t>
            </a:r>
            <a:r>
              <a:rPr lang="cs-CZ" sz="2600" dirty="0" smtClean="0"/>
              <a:t>mplementace </a:t>
            </a:r>
            <a:r>
              <a:rPr lang="cs-CZ" sz="2600" dirty="0"/>
              <a:t>nových povinností v</a:t>
            </a:r>
            <a:r>
              <a:rPr lang="cs-CZ" sz="2600" dirty="0"/>
              <a:t>yplývajících z </a:t>
            </a:r>
            <a:r>
              <a:rPr lang="cs-CZ" sz="2600" b="1" dirty="0"/>
              <a:t>nařízení</a:t>
            </a:r>
            <a:r>
              <a:rPr lang="cs-CZ" sz="2600" dirty="0"/>
              <a:t> </a:t>
            </a:r>
            <a:r>
              <a:rPr lang="cs-CZ" sz="2600" dirty="0" smtClean="0"/>
              <a:t>Evropského </a:t>
            </a:r>
            <a:r>
              <a:rPr lang="cs-CZ" sz="2600" dirty="0"/>
              <a:t>parlamentu a Rady (EU</a:t>
            </a:r>
            <a:r>
              <a:rPr lang="cs-CZ" sz="2600" dirty="0"/>
              <a:t>) </a:t>
            </a:r>
            <a:r>
              <a:rPr lang="cs-CZ" sz="2600" b="1" dirty="0"/>
              <a:t>2024/1309</a:t>
            </a:r>
            <a:r>
              <a:rPr lang="cs-CZ" sz="2600" dirty="0"/>
              <a:t> o </a:t>
            </a:r>
            <a:r>
              <a:rPr lang="cs-CZ" sz="2600" dirty="0"/>
              <a:t>gigabitové </a:t>
            </a:r>
            <a:r>
              <a:rPr lang="cs-CZ" sz="2600" dirty="0" smtClean="0"/>
              <a:t>infrastruktuře (GIA).</a:t>
            </a:r>
            <a:endParaRPr lang="cs-CZ" sz="2600" dirty="0"/>
          </a:p>
          <a:p>
            <a:pPr marL="714375" indent="-357188">
              <a:buFont typeface="Wingdings" panose="05000000000000000000" pitchFamily="2" charset="2"/>
              <a:buChar char="§"/>
            </a:pPr>
            <a:endParaRPr lang="cs-CZ" sz="600" dirty="0" smtClean="0"/>
          </a:p>
          <a:p>
            <a:pPr marL="714375" indent="-357188">
              <a:buFont typeface="Wingdings" panose="05000000000000000000" pitchFamily="2" charset="2"/>
              <a:buChar char="§"/>
            </a:pPr>
            <a:r>
              <a:rPr lang="cs-CZ" sz="2600" dirty="0"/>
              <a:t>p</a:t>
            </a:r>
            <a:r>
              <a:rPr lang="cs-CZ" sz="2600" dirty="0" smtClean="0"/>
              <a:t>otřeba </a:t>
            </a:r>
            <a:r>
              <a:rPr lang="cs-CZ" sz="2600" b="1" dirty="0"/>
              <a:t>doplnit </a:t>
            </a:r>
            <a:r>
              <a:rPr lang="cs-CZ" sz="2600" dirty="0"/>
              <a:t>a </a:t>
            </a:r>
            <a:r>
              <a:rPr lang="cs-CZ" sz="2600" b="1" dirty="0"/>
              <a:t>zpřesnit obsah DTM krajů</a:t>
            </a:r>
            <a:r>
              <a:rPr lang="cs-CZ" sz="2600" dirty="0"/>
              <a:t> na základě zkušeností z jejich </a:t>
            </a:r>
            <a:r>
              <a:rPr lang="cs-CZ" sz="2600" b="1" dirty="0"/>
              <a:t>vytváření</a:t>
            </a:r>
            <a:r>
              <a:rPr lang="cs-CZ" sz="2600" dirty="0"/>
              <a:t> a </a:t>
            </a:r>
            <a:r>
              <a:rPr lang="cs-CZ" sz="2600" b="1" dirty="0"/>
              <a:t>provozu</a:t>
            </a:r>
            <a:r>
              <a:rPr lang="cs-CZ" sz="2600" dirty="0" smtClean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sz="2600" dirty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 lvl="0">
              <a:buFont typeface="Wingdings" panose="05000000000000000000" pitchFamily="2" charset="2"/>
              <a:buChar char="§"/>
            </a:pPr>
            <a:endParaRPr lang="cs-CZ" dirty="0" smtClean="0"/>
          </a:p>
          <a:p>
            <a:pPr marL="914400" lvl="2" indent="0">
              <a:buNone/>
            </a:pPr>
            <a:endParaRPr lang="cs-CZ" b="1" dirty="0"/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lang="cs-CZ" sz="2400" dirty="0"/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9525"/>
            <a:ext cx="1533525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8869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06774" y="274638"/>
            <a:ext cx="9721080" cy="1143000"/>
          </a:xfrm>
        </p:spPr>
        <p:txBody>
          <a:bodyPr/>
          <a:lstStyle/>
          <a:p>
            <a:pPr algn="l"/>
            <a:r>
              <a:rPr lang="cs-CZ" sz="5400" b="1" dirty="0" smtClean="0">
                <a:solidFill>
                  <a:srgbClr val="00B0F0"/>
                </a:solidFill>
                <a:latin typeface="+mn-lt"/>
              </a:rPr>
              <a:t>Novela vyhlášky č. 393/2020 Sb.</a:t>
            </a:r>
            <a:endParaRPr lang="cs-CZ" sz="5400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06774" y="1556792"/>
            <a:ext cx="9505056" cy="4925144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sz="2600" dirty="0" smtClean="0"/>
              <a:t>Přepracování </a:t>
            </a:r>
            <a:r>
              <a:rPr lang="cs-CZ" sz="2600" b="1" dirty="0"/>
              <a:t>režimu kritické </a:t>
            </a:r>
            <a:r>
              <a:rPr lang="cs-CZ" sz="2600" b="1" dirty="0" smtClean="0"/>
              <a:t>infrastruktury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600" dirty="0" smtClean="0"/>
              <a:t>dosavadní </a:t>
            </a:r>
            <a:r>
              <a:rPr lang="cs-CZ" sz="2600" dirty="0"/>
              <a:t>režim se v praxi neosvědčil; návaznost na novelu zákona (§ 4b odst. 10</a:t>
            </a:r>
            <a:r>
              <a:rPr lang="cs-CZ" sz="2600" dirty="0" smtClean="0"/>
              <a:t>).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600" dirty="0" smtClean="0"/>
              <a:t>ruší </a:t>
            </a:r>
            <a:r>
              <a:rPr lang="cs-CZ" sz="2600" dirty="0"/>
              <a:t>se dosavadní specifický režim vedení KI v DTM </a:t>
            </a:r>
            <a:endParaRPr lang="cs-CZ" sz="2600" dirty="0" smtClean="0"/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600" dirty="0" smtClean="0"/>
              <a:t>nově </a:t>
            </a:r>
            <a:r>
              <a:rPr lang="cs-CZ" sz="2600" dirty="0"/>
              <a:t>budou </a:t>
            </a:r>
            <a:r>
              <a:rPr lang="cs-CZ" sz="2600" dirty="0"/>
              <a:t>údaje </a:t>
            </a:r>
            <a:r>
              <a:rPr lang="cs-CZ" sz="2600" dirty="0"/>
              <a:t>poskytovány ve stejném režimu jako </a:t>
            </a:r>
            <a:r>
              <a:rPr lang="cs-CZ" sz="2600" b="1" dirty="0"/>
              <a:t>neveřejná část DTM</a:t>
            </a:r>
            <a:r>
              <a:rPr lang="cs-CZ" sz="2600" dirty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sz="600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sz="2600" dirty="0" smtClean="0"/>
              <a:t>Vedení</a:t>
            </a:r>
            <a:r>
              <a:rPr lang="cs-CZ" sz="2600" b="1" dirty="0" smtClean="0"/>
              <a:t> údaje </a:t>
            </a:r>
            <a:r>
              <a:rPr lang="cs-CZ" sz="2600" b="1" dirty="0"/>
              <a:t>o budoucích </a:t>
            </a:r>
            <a:r>
              <a:rPr lang="cs-CZ" sz="2600" b="1" dirty="0" smtClean="0"/>
              <a:t>stavebnících </a:t>
            </a:r>
            <a:r>
              <a:rPr lang="cs-CZ" sz="2600" dirty="0" smtClean="0"/>
              <a:t>(noví editoři)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sz="6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sz="2600" dirty="0" smtClean="0"/>
              <a:t>Vedení </a:t>
            </a:r>
            <a:r>
              <a:rPr lang="cs-CZ" sz="2600" b="1" dirty="0"/>
              <a:t>údajů o plánovaných stavebních pracích o dopravní a technické infrastruktuře </a:t>
            </a:r>
            <a:r>
              <a:rPr lang="cs-CZ" sz="2600" dirty="0"/>
              <a:t>(PSPI).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600" dirty="0"/>
              <a:t>údaje budou </a:t>
            </a:r>
            <a:r>
              <a:rPr lang="cs-CZ" sz="2600" dirty="0" smtClean="0"/>
              <a:t>vedeny </a:t>
            </a:r>
            <a:r>
              <a:rPr lang="cs-CZ" sz="2600" dirty="0"/>
              <a:t>v </a:t>
            </a:r>
            <a:r>
              <a:rPr lang="cs-CZ" sz="2600" b="1" dirty="0"/>
              <a:t>neveřejné části </a:t>
            </a:r>
            <a:r>
              <a:rPr lang="cs-CZ" sz="2600" dirty="0"/>
              <a:t>DTM.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 lvl="0">
              <a:buFont typeface="Wingdings" panose="05000000000000000000" pitchFamily="2" charset="2"/>
              <a:buChar char="§"/>
            </a:pPr>
            <a:endParaRPr lang="cs-CZ" dirty="0" smtClean="0"/>
          </a:p>
          <a:p>
            <a:pPr marL="914400" lvl="2" indent="0">
              <a:buNone/>
            </a:pPr>
            <a:endParaRPr lang="cs-CZ" b="1" dirty="0"/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lang="cs-CZ" sz="2400" dirty="0"/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9525"/>
            <a:ext cx="1533525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2069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06774" y="274638"/>
            <a:ext cx="9721080" cy="1143000"/>
          </a:xfrm>
        </p:spPr>
        <p:txBody>
          <a:bodyPr/>
          <a:lstStyle/>
          <a:p>
            <a:pPr algn="l"/>
            <a:r>
              <a:rPr lang="cs-CZ" sz="5400" b="1" dirty="0" smtClean="0">
                <a:solidFill>
                  <a:srgbClr val="00B0F0"/>
                </a:solidFill>
                <a:latin typeface="+mn-lt"/>
              </a:rPr>
              <a:t>Novela vyhlášky č. 393/2020 Sb.</a:t>
            </a:r>
            <a:endParaRPr lang="cs-CZ" sz="5400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06774" y="1556792"/>
            <a:ext cx="9505056" cy="4925144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sz="2600" dirty="0" smtClean="0"/>
              <a:t>Přesnost </a:t>
            </a:r>
            <a:r>
              <a:rPr lang="cs-CZ" sz="2600" b="1" dirty="0"/>
              <a:t>výškových údajů u podzemních </a:t>
            </a:r>
            <a:r>
              <a:rPr lang="cs-CZ" sz="2600" b="1" dirty="0" smtClean="0"/>
              <a:t>staveb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600" dirty="0" smtClean="0"/>
              <a:t>možnost </a:t>
            </a:r>
            <a:r>
              <a:rPr lang="cs-CZ" sz="2600" dirty="0"/>
              <a:t>vést výšku s nižší přesností, pokud stavba provedena </a:t>
            </a:r>
            <a:r>
              <a:rPr lang="cs-CZ" sz="2600" dirty="0" err="1"/>
              <a:t>bezvýkopově</a:t>
            </a:r>
            <a:r>
              <a:rPr lang="cs-CZ" sz="2600" dirty="0"/>
              <a:t> či v odůvodněných případech (§ 3 odst. </a:t>
            </a:r>
            <a:r>
              <a:rPr lang="cs-CZ" sz="2600" dirty="0" smtClean="0"/>
              <a:t>6)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600" dirty="0"/>
              <a:t>r</a:t>
            </a:r>
            <a:r>
              <a:rPr lang="cs-CZ" sz="2600" dirty="0" smtClean="0"/>
              <a:t>eakce </a:t>
            </a:r>
            <a:r>
              <a:rPr lang="cs-CZ" sz="2600" dirty="0"/>
              <a:t>na nemožnost dosáhnout </a:t>
            </a:r>
            <a:r>
              <a:rPr lang="cs-CZ" sz="2600" dirty="0" smtClean="0"/>
              <a:t>třetí třídy přesnosti</a:t>
            </a:r>
            <a:endParaRPr lang="cs-CZ" sz="2600" dirty="0"/>
          </a:p>
          <a:p>
            <a:pPr>
              <a:buFont typeface="Wingdings" panose="05000000000000000000" pitchFamily="2" charset="2"/>
              <a:buChar char="§"/>
            </a:pPr>
            <a:endParaRPr lang="cs-CZ" sz="600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sz="2600" dirty="0" smtClean="0"/>
              <a:t>Doplnění </a:t>
            </a:r>
            <a:r>
              <a:rPr lang="cs-CZ" sz="2600" b="1" dirty="0"/>
              <a:t>metod pořizování geodetických údajů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600" dirty="0" smtClean="0"/>
              <a:t>doplněny metody </a:t>
            </a:r>
            <a:r>
              <a:rPr lang="cs-CZ" sz="2600" dirty="0"/>
              <a:t>geodetického měření (GNSS, další zpřesnění</a:t>
            </a:r>
            <a:r>
              <a:rPr lang="cs-CZ" sz="2600" dirty="0" smtClean="0"/>
              <a:t>)</a:t>
            </a:r>
            <a:endParaRPr lang="cs-CZ" sz="26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600" dirty="0"/>
              <a:t>c</a:t>
            </a:r>
            <a:r>
              <a:rPr lang="cs-CZ" sz="2600" dirty="0" smtClean="0"/>
              <a:t>ílem </a:t>
            </a:r>
            <a:r>
              <a:rPr lang="cs-CZ" sz="2600" dirty="0"/>
              <a:t>je sladění s praxí editorů</a:t>
            </a:r>
            <a:r>
              <a:rPr lang="cs-CZ" sz="2600" dirty="0" smtClean="0"/>
              <a:t>.</a:t>
            </a:r>
            <a:endParaRPr lang="cs-CZ" sz="2600" dirty="0"/>
          </a:p>
          <a:p>
            <a:pPr>
              <a:buFont typeface="Wingdings" panose="05000000000000000000" pitchFamily="2" charset="2"/>
              <a:buChar char="§"/>
            </a:pPr>
            <a:endParaRPr lang="cs-CZ" sz="600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sz="2600" dirty="0" smtClean="0"/>
              <a:t>Úpravy </a:t>
            </a:r>
            <a:r>
              <a:rPr lang="cs-CZ" sz="2600" dirty="0"/>
              <a:t>obsahu </a:t>
            </a:r>
            <a:r>
              <a:rPr lang="cs-CZ" sz="2600" b="1" dirty="0"/>
              <a:t>přílohy č. </a:t>
            </a:r>
            <a:r>
              <a:rPr lang="cs-CZ" sz="2600" b="1" dirty="0"/>
              <a:t>1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600" dirty="0"/>
              <a:t>změny v typech objektů, jejich vlastnostech a geometrických reprezentacích.</a:t>
            </a:r>
          </a:p>
          <a:p>
            <a:pPr lvl="0">
              <a:buFont typeface="Wingdings" panose="05000000000000000000" pitchFamily="2" charset="2"/>
              <a:buChar char="§"/>
            </a:pPr>
            <a:endParaRPr lang="cs-CZ" dirty="0" smtClean="0"/>
          </a:p>
          <a:p>
            <a:pPr marL="914400" lvl="2" indent="0">
              <a:buNone/>
            </a:pPr>
            <a:endParaRPr lang="cs-CZ" b="1" dirty="0"/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lang="cs-CZ" sz="2400" dirty="0"/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9525"/>
            <a:ext cx="1533525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8932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06774" y="274638"/>
            <a:ext cx="9721080" cy="1143000"/>
          </a:xfrm>
        </p:spPr>
        <p:txBody>
          <a:bodyPr/>
          <a:lstStyle/>
          <a:p>
            <a:pPr algn="l"/>
            <a:r>
              <a:rPr lang="cs-CZ" sz="5400" b="1" dirty="0" smtClean="0">
                <a:solidFill>
                  <a:srgbClr val="00B0F0"/>
                </a:solidFill>
                <a:latin typeface="+mn-lt"/>
              </a:rPr>
              <a:t>Novela vyhlášky č. 393/2020 Sb.</a:t>
            </a:r>
            <a:endParaRPr lang="cs-CZ" sz="5400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06774" y="1556792"/>
            <a:ext cx="9505056" cy="4925144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sz="2600" b="1" dirty="0" smtClean="0"/>
              <a:t>Úprava </a:t>
            </a:r>
            <a:r>
              <a:rPr lang="cs-CZ" sz="2600" b="1" dirty="0"/>
              <a:t>poskytování údajů </a:t>
            </a:r>
            <a:r>
              <a:rPr lang="cs-CZ" sz="2600" dirty="0"/>
              <a:t>v </a:t>
            </a:r>
            <a:r>
              <a:rPr lang="cs-CZ" sz="2600" b="1" dirty="0"/>
              <a:t>§ </a:t>
            </a:r>
            <a:r>
              <a:rPr lang="cs-CZ" sz="2600" b="1" dirty="0" smtClean="0"/>
              <a:t>7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600" dirty="0" smtClean="0"/>
              <a:t>Přehledná </a:t>
            </a:r>
            <a:r>
              <a:rPr lang="cs-CZ" sz="2600" dirty="0" err="1"/>
              <a:t>přeformulace</a:t>
            </a:r>
            <a:r>
              <a:rPr lang="cs-CZ" sz="2600" dirty="0"/>
              <a:t> celého ustanovení o poskytování údajů: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600" b="1" dirty="0"/>
              <a:t>Veřejná část: </a:t>
            </a:r>
            <a:r>
              <a:rPr lang="cs-CZ" sz="2600" dirty="0"/>
              <a:t>poskytování všem formou aplikace, WMS/WFS i stahovacích </a:t>
            </a:r>
            <a:r>
              <a:rPr lang="cs-CZ" sz="2600" dirty="0" smtClean="0"/>
              <a:t>služeb (ZPS, DI).</a:t>
            </a:r>
            <a:endParaRPr lang="cs-CZ" sz="26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600" b="1" dirty="0"/>
              <a:t>TI ve veřejné části:</a:t>
            </a:r>
            <a:r>
              <a:rPr lang="cs-CZ" sz="2600" dirty="0"/>
              <a:t> stahovací služby jen oprávněným.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600" b="1" dirty="0"/>
              <a:t>Neveřejná část:</a:t>
            </a:r>
          </a:p>
          <a:p>
            <a:pPr marL="1250950" lvl="2" indent="-312738">
              <a:buFont typeface="Wingdings" panose="05000000000000000000" pitchFamily="2" charset="2"/>
              <a:buChar char="§"/>
            </a:pPr>
            <a:r>
              <a:rPr lang="cs-CZ" sz="2600" dirty="0"/>
              <a:t>prohlížecí služby – pouze OVM,</a:t>
            </a:r>
          </a:p>
          <a:p>
            <a:pPr marL="1250950" lvl="2" indent="-312738">
              <a:buFont typeface="Wingdings" panose="05000000000000000000" pitchFamily="2" charset="2"/>
              <a:buChar char="§"/>
            </a:pPr>
            <a:r>
              <a:rPr lang="cs-CZ" sz="2600" dirty="0"/>
              <a:t>stahovací služby – dle zákona, bez žádosti: OVM, editoři, vlastníci nemovitostí, </a:t>
            </a:r>
            <a:r>
              <a:rPr lang="cs-CZ" sz="2600" dirty="0" smtClean="0"/>
              <a:t>AZI, </a:t>
            </a:r>
            <a:r>
              <a:rPr lang="cs-CZ" sz="2600" dirty="0"/>
              <a:t>operátoři EK.</a:t>
            </a:r>
          </a:p>
          <a:p>
            <a:pPr lvl="0">
              <a:buFont typeface="Wingdings" panose="05000000000000000000" pitchFamily="2" charset="2"/>
              <a:buChar char="§"/>
            </a:pPr>
            <a:endParaRPr lang="cs-CZ" dirty="0" smtClean="0"/>
          </a:p>
          <a:p>
            <a:pPr marL="914400" lvl="2" indent="0">
              <a:buNone/>
            </a:pPr>
            <a:endParaRPr lang="cs-CZ" b="1" dirty="0"/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lang="cs-CZ" sz="2400" dirty="0"/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9525"/>
            <a:ext cx="1533525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7678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06774" y="274638"/>
            <a:ext cx="9721080" cy="1143000"/>
          </a:xfrm>
        </p:spPr>
        <p:txBody>
          <a:bodyPr/>
          <a:lstStyle/>
          <a:p>
            <a:pPr algn="l"/>
            <a:r>
              <a:rPr lang="cs-CZ" sz="5400" b="1" dirty="0" smtClean="0">
                <a:solidFill>
                  <a:srgbClr val="00B0F0"/>
                </a:solidFill>
                <a:latin typeface="+mn-lt"/>
              </a:rPr>
              <a:t>Výdeje dat od </a:t>
            </a:r>
            <a:r>
              <a:rPr lang="cs-CZ" sz="5400" b="1" dirty="0" smtClean="0">
                <a:latin typeface="+mn-lt"/>
              </a:rPr>
              <a:t>1.1.2026</a:t>
            </a:r>
            <a:endParaRPr lang="cs-CZ" sz="5400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83233" y="1556792"/>
            <a:ext cx="8996549" cy="4925144"/>
          </a:xfrm>
        </p:spPr>
        <p:txBody>
          <a:bodyPr/>
          <a:lstStyle/>
          <a:p>
            <a:pPr lvl="0">
              <a:buFont typeface="Wingdings" panose="05000000000000000000" pitchFamily="2" charset="2"/>
              <a:buChar char="§"/>
            </a:pPr>
            <a:endParaRPr lang="cs-CZ" sz="6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altLang="cs-CZ" sz="2600" dirty="0" smtClean="0"/>
              <a:t>Novelou zákona </a:t>
            </a:r>
            <a:r>
              <a:rPr lang="cs-CZ" altLang="cs-CZ" sz="2600" b="1" dirty="0" smtClean="0"/>
              <a:t>č. 200/1994 Sb.</a:t>
            </a:r>
            <a:r>
              <a:rPr lang="cs-CZ" altLang="cs-CZ" sz="2600" dirty="0" smtClean="0"/>
              <a:t> dochází od </a:t>
            </a:r>
            <a:r>
              <a:rPr lang="cs-CZ" altLang="cs-CZ" sz="2600" b="1" dirty="0" smtClean="0"/>
              <a:t>1.1.2026</a:t>
            </a:r>
            <a:r>
              <a:rPr lang="cs-CZ" altLang="cs-CZ" sz="2600" dirty="0" smtClean="0"/>
              <a:t> ke změně </a:t>
            </a:r>
            <a:r>
              <a:rPr lang="cs-CZ" altLang="cs-CZ" sz="2600" b="1" dirty="0" smtClean="0"/>
              <a:t>poskytování dat z krajských DTM</a:t>
            </a:r>
            <a:r>
              <a:rPr lang="cs-CZ" altLang="cs-CZ" sz="2600" dirty="0" smtClean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altLang="cs-CZ" sz="6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sz="2600" b="1" dirty="0"/>
              <a:t>Technická infrastruktura </a:t>
            </a:r>
            <a:r>
              <a:rPr lang="cs-CZ" sz="2600" dirty="0"/>
              <a:t>bude poskytována jako </a:t>
            </a:r>
            <a:r>
              <a:rPr lang="cs-CZ" sz="2600" b="1" dirty="0"/>
              <a:t>společná datové sada</a:t>
            </a:r>
            <a:r>
              <a:rPr lang="cs-CZ" sz="2600" dirty="0"/>
              <a:t>, které budou zahrnovat jak </a:t>
            </a:r>
            <a:r>
              <a:rPr lang="cs-CZ" sz="2600" b="1" dirty="0"/>
              <a:t>veřejná</a:t>
            </a:r>
            <a:r>
              <a:rPr lang="cs-CZ" sz="2600" dirty="0"/>
              <a:t>, tak i </a:t>
            </a:r>
            <a:r>
              <a:rPr lang="cs-CZ" sz="2600" b="1" dirty="0"/>
              <a:t>neveřejná data</a:t>
            </a:r>
            <a:r>
              <a:rPr lang="cs-CZ" sz="2600" dirty="0"/>
              <a:t>. </a:t>
            </a:r>
            <a:endParaRPr lang="cs-CZ" sz="2600" dirty="0" smtClean="0"/>
          </a:p>
          <a:p>
            <a:pPr>
              <a:buFont typeface="Wingdings" panose="05000000000000000000" pitchFamily="2" charset="2"/>
              <a:buChar char="§"/>
            </a:pPr>
            <a:endParaRPr lang="cs-CZ" sz="600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sz="2600" b="1" dirty="0" smtClean="0"/>
              <a:t>Datové balíčky TI </a:t>
            </a:r>
            <a:r>
              <a:rPr lang="cs-CZ" sz="2600" dirty="0"/>
              <a:t>budou v IS DMVS zpřístupněny výhradně v režimu </a:t>
            </a:r>
            <a:r>
              <a:rPr lang="cs-CZ" sz="2600" b="1" dirty="0"/>
              <a:t>neveřejných dat</a:t>
            </a:r>
            <a:r>
              <a:rPr lang="cs-CZ" sz="2600" dirty="0"/>
              <a:t> formou </a:t>
            </a:r>
            <a:r>
              <a:rPr lang="cs-CZ" sz="2600" b="1" dirty="0"/>
              <a:t>předpřipravených datových sad</a:t>
            </a:r>
            <a:r>
              <a:rPr lang="cs-CZ" sz="2600" dirty="0"/>
              <a:t> a </a:t>
            </a:r>
            <a:r>
              <a:rPr lang="cs-CZ" sz="2600" b="1" dirty="0"/>
              <a:t>ad-hoc výdeje</a:t>
            </a:r>
            <a:r>
              <a:rPr lang="cs-CZ" sz="2600" dirty="0"/>
              <a:t>. 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altLang="cs-CZ" sz="2600" dirty="0" smtClean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lang="cs-CZ" sz="2400" dirty="0"/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9525"/>
            <a:ext cx="1533525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9314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06774" y="274638"/>
            <a:ext cx="9721080" cy="1143000"/>
          </a:xfrm>
        </p:spPr>
        <p:txBody>
          <a:bodyPr/>
          <a:lstStyle/>
          <a:p>
            <a:pPr algn="l"/>
            <a:r>
              <a:rPr lang="cs-CZ" sz="5400" b="1" dirty="0" smtClean="0">
                <a:solidFill>
                  <a:srgbClr val="00B0F0"/>
                </a:solidFill>
                <a:latin typeface="+mn-lt"/>
              </a:rPr>
              <a:t>Výdeje dat od </a:t>
            </a:r>
            <a:r>
              <a:rPr lang="cs-CZ" sz="5400" b="1" dirty="0" smtClean="0">
                <a:latin typeface="+mn-lt"/>
              </a:rPr>
              <a:t>1.1.2026</a:t>
            </a:r>
            <a:endParaRPr lang="cs-CZ" sz="5400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83233" y="1556792"/>
            <a:ext cx="8996549" cy="4925144"/>
          </a:xfrm>
        </p:spPr>
        <p:txBody>
          <a:bodyPr/>
          <a:lstStyle/>
          <a:p>
            <a:pPr lvl="0">
              <a:buFont typeface="Wingdings" panose="05000000000000000000" pitchFamily="2" charset="2"/>
              <a:buChar char="§"/>
            </a:pPr>
            <a:endParaRPr lang="cs-CZ" sz="6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sz="2600" b="1" dirty="0" smtClean="0"/>
              <a:t>Oprávněnými </a:t>
            </a:r>
            <a:r>
              <a:rPr lang="cs-CZ" sz="2600" b="1" dirty="0"/>
              <a:t>subjekty </a:t>
            </a:r>
            <a:r>
              <a:rPr lang="cs-CZ" sz="2600" dirty="0"/>
              <a:t>pro výdej dat </a:t>
            </a:r>
            <a:r>
              <a:rPr lang="cs-CZ" sz="2600" b="1" dirty="0"/>
              <a:t>TI</a:t>
            </a:r>
            <a:r>
              <a:rPr lang="cs-CZ" sz="2600" dirty="0"/>
              <a:t> jsou: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400" dirty="0"/>
              <a:t>orgány veřejné správy (OVM),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400" dirty="0"/>
              <a:t>vlastníci, správci a provozovatelé </a:t>
            </a:r>
            <a:r>
              <a:rPr lang="cs-CZ" sz="2400" dirty="0" smtClean="0"/>
              <a:t>DTI,</a:t>
            </a:r>
            <a:endParaRPr lang="cs-CZ" sz="24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400" dirty="0"/>
              <a:t>žadatelé z registru žadatelů </a:t>
            </a:r>
            <a:r>
              <a:rPr lang="cs-CZ" sz="2400" dirty="0" smtClean="0">
                <a:solidFill>
                  <a:schemeClr val="bg1">
                    <a:lumMod val="75000"/>
                  </a:schemeClr>
                </a:solidFill>
              </a:rPr>
              <a:t>(pokud </a:t>
            </a:r>
            <a:r>
              <a:rPr lang="cs-CZ" sz="2400" dirty="0">
                <a:solidFill>
                  <a:schemeClr val="bg1">
                    <a:lumMod val="75000"/>
                  </a:schemeClr>
                </a:solidFill>
              </a:rPr>
              <a:t>prokáží oprávnění),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400" b="1" dirty="0">
                <a:solidFill>
                  <a:srgbClr val="00B0F0"/>
                </a:solidFill>
              </a:rPr>
              <a:t>operátoři elektronických komunikací </a:t>
            </a:r>
            <a:r>
              <a:rPr lang="cs-CZ" sz="2400" dirty="0">
                <a:solidFill>
                  <a:schemeClr val="bg1">
                    <a:lumMod val="75000"/>
                  </a:schemeClr>
                </a:solidFill>
              </a:rPr>
              <a:t>(nová skupina příjemců dat),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400" b="1" dirty="0">
                <a:solidFill>
                  <a:srgbClr val="00B0F0"/>
                </a:solidFill>
              </a:rPr>
              <a:t>vlastníci dotčených nemovitostí </a:t>
            </a:r>
            <a:r>
              <a:rPr lang="cs-CZ" sz="2400" dirty="0">
                <a:solidFill>
                  <a:schemeClr val="bg1">
                    <a:lumMod val="75000"/>
                  </a:schemeClr>
                </a:solidFill>
              </a:rPr>
              <a:t>(nová skupina příjemců dat pouze pro ad-hoc výdej),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400" b="1" dirty="0" smtClean="0">
                <a:solidFill>
                  <a:srgbClr val="00B0F0"/>
                </a:solidFill>
              </a:rPr>
              <a:t>AZI v </a:t>
            </a:r>
            <a:r>
              <a:rPr lang="cs-CZ" sz="2400" b="1" dirty="0">
                <a:solidFill>
                  <a:srgbClr val="00B0F0"/>
                </a:solidFill>
              </a:rPr>
              <a:t>rozsahu nezbytném pro tuto </a:t>
            </a:r>
            <a:r>
              <a:rPr lang="cs-CZ" sz="2400" b="1" dirty="0" smtClean="0">
                <a:solidFill>
                  <a:srgbClr val="00B0F0"/>
                </a:solidFill>
              </a:rPr>
              <a:t>činnost </a:t>
            </a:r>
            <a:r>
              <a:rPr lang="cs-CZ" sz="2400" dirty="0">
                <a:solidFill>
                  <a:schemeClr val="bg1">
                    <a:lumMod val="75000"/>
                  </a:schemeClr>
                </a:solidFill>
              </a:rPr>
              <a:t>(nová skupina příjemců dat pouze pro ad-hoc výdej).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altLang="cs-CZ" sz="2600" dirty="0" smtClean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lang="cs-CZ" sz="2400" dirty="0"/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9525"/>
            <a:ext cx="1533525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7411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06774" y="274638"/>
            <a:ext cx="9721080" cy="1143000"/>
          </a:xfrm>
        </p:spPr>
        <p:txBody>
          <a:bodyPr/>
          <a:lstStyle/>
          <a:p>
            <a:pPr algn="l"/>
            <a:r>
              <a:rPr lang="cs-CZ" sz="5400" b="1" dirty="0" smtClean="0">
                <a:solidFill>
                  <a:srgbClr val="00B0F0"/>
                </a:solidFill>
                <a:latin typeface="+mn-lt"/>
              </a:rPr>
              <a:t>Výdeje dat od </a:t>
            </a:r>
            <a:r>
              <a:rPr lang="cs-CZ" sz="5400" b="1" dirty="0" smtClean="0">
                <a:latin typeface="+mn-lt"/>
              </a:rPr>
              <a:t>1.1.2026</a:t>
            </a:r>
            <a:endParaRPr lang="cs-CZ" sz="5400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83233" y="1556792"/>
            <a:ext cx="8996549" cy="4925144"/>
          </a:xfrm>
        </p:spPr>
        <p:txBody>
          <a:bodyPr/>
          <a:lstStyle/>
          <a:p>
            <a:pPr lvl="0">
              <a:buFont typeface="Wingdings" panose="05000000000000000000" pitchFamily="2" charset="2"/>
              <a:buChar char="§"/>
            </a:pPr>
            <a:endParaRPr lang="cs-CZ" sz="6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sz="2600" dirty="0" smtClean="0"/>
              <a:t>Nově budou data o </a:t>
            </a:r>
            <a:r>
              <a:rPr lang="cs-CZ" sz="2600" b="1" dirty="0" smtClean="0"/>
              <a:t>dopravní infrastruktuře</a:t>
            </a:r>
            <a:r>
              <a:rPr lang="cs-CZ" sz="2600" dirty="0" smtClean="0"/>
              <a:t> poskytována v </a:t>
            </a:r>
            <a:r>
              <a:rPr lang="cs-CZ" sz="2600" dirty="0"/>
              <a:t>režimu </a:t>
            </a:r>
            <a:r>
              <a:rPr lang="cs-CZ" sz="2600" b="1" dirty="0"/>
              <a:t>otevřených dat</a:t>
            </a:r>
            <a:r>
              <a:rPr lang="cs-CZ" sz="2600" dirty="0"/>
              <a:t>, tj. bez omezení a bez nutnosti oprávnění, </a:t>
            </a:r>
            <a:r>
              <a:rPr lang="cs-CZ" sz="2600" b="1" dirty="0"/>
              <a:t>obdobně</a:t>
            </a:r>
            <a:r>
              <a:rPr lang="cs-CZ" sz="2600" dirty="0"/>
              <a:t> jako data základní prostorové situace (ZPS</a:t>
            </a:r>
            <a:r>
              <a:rPr lang="cs-CZ" sz="2600" dirty="0" smtClean="0"/>
              <a:t>).</a:t>
            </a:r>
          </a:p>
          <a:p>
            <a:pPr lvl="0">
              <a:buFont typeface="Wingdings" panose="05000000000000000000" pitchFamily="2" charset="2"/>
              <a:buChar char="§"/>
            </a:pPr>
            <a:endParaRPr lang="cs-CZ" sz="600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sz="2600" dirty="0" smtClean="0"/>
              <a:t>Stejně tak </a:t>
            </a:r>
            <a:r>
              <a:rPr lang="cs-CZ" sz="2600" dirty="0"/>
              <a:t>n</a:t>
            </a:r>
            <a:r>
              <a:rPr lang="cs-CZ" sz="2600" dirty="0" smtClean="0"/>
              <a:t>ově </a:t>
            </a:r>
            <a:r>
              <a:rPr lang="cs-CZ" sz="2600" dirty="0"/>
              <a:t>budou poskytovaná data o </a:t>
            </a:r>
            <a:r>
              <a:rPr lang="cs-CZ" sz="2600" b="1" dirty="0" smtClean="0"/>
              <a:t>plánovaných </a:t>
            </a:r>
            <a:r>
              <a:rPr lang="cs-CZ" sz="2600" b="1" dirty="0"/>
              <a:t>stavebních pracích infrastruktury (PSPI) </a:t>
            </a:r>
            <a:r>
              <a:rPr lang="cs-CZ" sz="2600" dirty="0"/>
              <a:t>v režimu neveřejných dat formou předpřipravených datových sad a ad-hoc výdejů.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sz="2600" dirty="0"/>
          </a:p>
          <a:p>
            <a:pPr>
              <a:buFont typeface="Wingdings" panose="05000000000000000000" pitchFamily="2" charset="2"/>
              <a:buChar char="§"/>
            </a:pPr>
            <a:endParaRPr lang="cs-CZ" altLang="cs-CZ" sz="2600" dirty="0" smtClean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lang="cs-CZ" sz="2400" dirty="0"/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9525"/>
            <a:ext cx="1533525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7135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06774" y="274638"/>
            <a:ext cx="9721080" cy="1143000"/>
          </a:xfrm>
        </p:spPr>
        <p:txBody>
          <a:bodyPr/>
          <a:lstStyle/>
          <a:p>
            <a:pPr algn="l"/>
            <a:r>
              <a:rPr lang="cs-CZ" sz="5400" b="1" dirty="0" smtClean="0">
                <a:solidFill>
                  <a:srgbClr val="00B0F0"/>
                </a:solidFill>
                <a:latin typeface="+mn-lt"/>
              </a:rPr>
              <a:t>Výdeje dat od </a:t>
            </a:r>
            <a:r>
              <a:rPr lang="cs-CZ" sz="5400" b="1" dirty="0" smtClean="0">
                <a:latin typeface="+mn-lt"/>
              </a:rPr>
              <a:t>1.1.2026</a:t>
            </a:r>
            <a:endParaRPr lang="cs-CZ" sz="5400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83233" y="1556792"/>
            <a:ext cx="8996549" cy="4925144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sz="2600" b="1" dirty="0"/>
              <a:t>Oprávněnými subjekty </a:t>
            </a:r>
            <a:r>
              <a:rPr lang="cs-CZ" sz="2600" dirty="0"/>
              <a:t>pro výdej dat </a:t>
            </a:r>
            <a:r>
              <a:rPr lang="cs-CZ" sz="2600" b="1" dirty="0"/>
              <a:t>PSPI</a:t>
            </a:r>
            <a:r>
              <a:rPr lang="cs-CZ" sz="2600" dirty="0"/>
              <a:t> jsou: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400" dirty="0"/>
              <a:t>orgány veřejné správy (OVM),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400" dirty="0"/>
              <a:t>vlastníci, správci a provozovatelé </a:t>
            </a:r>
            <a:r>
              <a:rPr lang="cs-CZ" sz="2400" dirty="0" smtClean="0"/>
              <a:t>DTI </a:t>
            </a:r>
            <a:r>
              <a:rPr lang="cs-CZ" sz="2400" dirty="0"/>
              <a:t>(</a:t>
            </a:r>
            <a:r>
              <a:rPr lang="cs-CZ" sz="2400" b="1" dirty="0">
                <a:solidFill>
                  <a:srgbClr val="00B0F0"/>
                </a:solidFill>
              </a:rPr>
              <a:t>pouze pro data PSPI financovaných zcela nebo částečně z veřejných zdrojů</a:t>
            </a:r>
            <a:r>
              <a:rPr lang="cs-CZ" sz="2400" dirty="0"/>
              <a:t>),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400" dirty="0"/>
              <a:t>žadatelé z registru žadatelů,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400" dirty="0"/>
              <a:t>operátoři elektronických komunikací </a:t>
            </a:r>
            <a:r>
              <a:rPr lang="cs-CZ" sz="2400" dirty="0">
                <a:solidFill>
                  <a:schemeClr val="bg1">
                    <a:lumMod val="75000"/>
                  </a:schemeClr>
                </a:solidFill>
              </a:rPr>
              <a:t>(nová skupina příjemců dat),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400" dirty="0"/>
              <a:t>vlastníci dotčených nemovitostí </a:t>
            </a:r>
            <a:r>
              <a:rPr lang="cs-CZ" sz="2400" dirty="0">
                <a:solidFill>
                  <a:schemeClr val="bg1">
                    <a:lumMod val="75000"/>
                  </a:schemeClr>
                </a:solidFill>
              </a:rPr>
              <a:t>(nová skupina příjemců dat pouze pro ad-hoc výdej),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400" dirty="0" smtClean="0"/>
              <a:t>AZI </a:t>
            </a:r>
            <a:r>
              <a:rPr lang="cs-CZ" sz="2400" dirty="0"/>
              <a:t>v rozsahu nezbytném pro tuto činnost </a:t>
            </a:r>
            <a:r>
              <a:rPr lang="cs-CZ" sz="2400" dirty="0" smtClean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cs-CZ" sz="2400" dirty="0">
                <a:solidFill>
                  <a:schemeClr val="bg1">
                    <a:lumMod val="75000"/>
                  </a:schemeClr>
                </a:solidFill>
              </a:rPr>
              <a:t>nová skupina příjemců dat pouze pro ad-hoc výdej).</a:t>
            </a:r>
            <a:endParaRPr lang="cs-CZ" altLang="cs-CZ" sz="2400" dirty="0" smtClean="0">
              <a:solidFill>
                <a:schemeClr val="bg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lang="cs-CZ" sz="2400" dirty="0"/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9525"/>
            <a:ext cx="1533525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136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06774" y="274638"/>
            <a:ext cx="9721080" cy="1143000"/>
          </a:xfrm>
        </p:spPr>
        <p:txBody>
          <a:bodyPr/>
          <a:lstStyle/>
          <a:p>
            <a:pPr algn="l"/>
            <a:r>
              <a:rPr lang="cs-CZ" sz="5400" b="1" dirty="0" smtClean="0">
                <a:solidFill>
                  <a:srgbClr val="00B0F0"/>
                </a:solidFill>
                <a:latin typeface="+mn-lt"/>
              </a:rPr>
              <a:t>GIA</a:t>
            </a:r>
            <a:r>
              <a:rPr lang="cs-CZ" sz="5400" b="1" dirty="0" smtClean="0">
                <a:latin typeface="+mn-lt"/>
              </a:rPr>
              <a:t>/</a:t>
            </a:r>
            <a:r>
              <a:rPr lang="cs-CZ" sz="5400" b="1" dirty="0" smtClean="0">
                <a:solidFill>
                  <a:srgbClr val="00B0F0"/>
                </a:solidFill>
                <a:latin typeface="+mn-lt"/>
              </a:rPr>
              <a:t>PSPI</a:t>
            </a:r>
            <a:endParaRPr lang="cs-CZ" sz="5400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83233" y="1556792"/>
            <a:ext cx="8996549" cy="4925144"/>
          </a:xfrm>
        </p:spPr>
        <p:txBody>
          <a:bodyPr/>
          <a:lstStyle/>
          <a:p>
            <a:pPr lvl="0">
              <a:buFont typeface="Wingdings" panose="05000000000000000000" pitchFamily="2" charset="2"/>
              <a:buChar char="§"/>
            </a:pPr>
            <a:endParaRPr lang="cs-CZ" sz="600" b="1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altLang="cs-CZ" sz="2600" b="1" dirty="0" smtClean="0"/>
              <a:t>Nařízení </a:t>
            </a:r>
            <a:r>
              <a:rPr lang="cs-CZ" altLang="cs-CZ" sz="2600" b="1" dirty="0"/>
              <a:t>EU </a:t>
            </a:r>
            <a:r>
              <a:rPr lang="cs-CZ" altLang="cs-CZ" sz="2600" dirty="0"/>
              <a:t>o gigabitové infrastruktuře </a:t>
            </a:r>
            <a:r>
              <a:rPr lang="cs-CZ" altLang="cs-CZ" sz="2600" b="1" dirty="0"/>
              <a:t>č. 2024/1309</a:t>
            </a:r>
            <a:r>
              <a:rPr lang="cs-CZ" altLang="cs-CZ" sz="2600" dirty="0"/>
              <a:t> ze dne </a:t>
            </a:r>
            <a:r>
              <a:rPr lang="cs-CZ" altLang="cs-CZ" sz="2600" b="1" dirty="0"/>
              <a:t>29. </a:t>
            </a:r>
            <a:r>
              <a:rPr lang="cs-CZ" altLang="cs-CZ" sz="2600" b="1" dirty="0" smtClean="0"/>
              <a:t>4. 2024</a:t>
            </a:r>
            <a:r>
              <a:rPr lang="cs-CZ" altLang="cs-CZ" sz="2600" dirty="0" smtClean="0"/>
              <a:t>.</a:t>
            </a:r>
            <a:endParaRPr lang="cs-CZ" sz="2600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sz="2600" dirty="0"/>
              <a:t>Cílem je </a:t>
            </a:r>
            <a:r>
              <a:rPr lang="cs-CZ" sz="2600" b="1" dirty="0"/>
              <a:t>snížení nákladů </a:t>
            </a:r>
            <a:r>
              <a:rPr lang="cs-CZ" sz="2600" dirty="0"/>
              <a:t>operátorů na </a:t>
            </a:r>
            <a:r>
              <a:rPr lang="cs-CZ" sz="2600" b="1" dirty="0"/>
              <a:t>výstavbu sítí</a:t>
            </a:r>
            <a:r>
              <a:rPr lang="cs-CZ" sz="2600" dirty="0"/>
              <a:t> s velmi vysokou kapacitou (VHCN</a:t>
            </a:r>
            <a:r>
              <a:rPr lang="cs-CZ" sz="2600" dirty="0" smtClean="0"/>
              <a:t>):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600" dirty="0"/>
              <a:t>využitím </a:t>
            </a:r>
            <a:r>
              <a:rPr lang="cs-CZ" sz="2600" b="1" dirty="0"/>
              <a:t>existující pasivní infrastruktury </a:t>
            </a:r>
            <a:r>
              <a:rPr lang="cs-CZ" sz="2600" dirty="0"/>
              <a:t>(datové zdroje </a:t>
            </a:r>
            <a:r>
              <a:rPr lang="cs-CZ" sz="2600" b="1" dirty="0">
                <a:solidFill>
                  <a:srgbClr val="00B0F0"/>
                </a:solidFill>
              </a:rPr>
              <a:t>DMVS/DTM</a:t>
            </a:r>
            <a:r>
              <a:rPr lang="cs-CZ" sz="2600" dirty="0"/>
              <a:t> a ZABAGED</a:t>
            </a:r>
            <a:r>
              <a:rPr lang="cs-CZ" sz="2600" dirty="0" smtClean="0"/>
              <a:t>),</a:t>
            </a:r>
            <a:endParaRPr lang="cs-CZ" sz="26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600" b="1" dirty="0"/>
              <a:t>koordinací </a:t>
            </a:r>
            <a:r>
              <a:rPr lang="cs-CZ" sz="2600" dirty="0"/>
              <a:t>plánovaných stavebních </a:t>
            </a:r>
            <a:r>
              <a:rPr lang="cs-CZ" sz="2600" dirty="0" smtClean="0"/>
              <a:t>prací.</a:t>
            </a:r>
            <a:endParaRPr lang="cs-CZ" sz="2600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sz="2600" b="1" dirty="0"/>
              <a:t>Adaptační zákon </a:t>
            </a:r>
            <a:r>
              <a:rPr lang="cs-CZ" sz="2600" dirty="0" smtClean="0"/>
              <a:t>o </a:t>
            </a:r>
            <a:r>
              <a:rPr lang="cs-CZ" sz="2600" dirty="0"/>
              <a:t>opatřeních ke snížení nákladů na zavádění sítí s velmi vysokou </a:t>
            </a:r>
            <a:r>
              <a:rPr lang="cs-CZ" sz="2600" dirty="0" smtClean="0"/>
              <a:t>kapacitou</a:t>
            </a:r>
            <a:r>
              <a:rPr lang="cs-CZ" sz="2600" dirty="0"/>
              <a:t> </a:t>
            </a:r>
            <a:r>
              <a:rPr lang="cs-CZ" sz="2600" dirty="0" smtClean="0"/>
              <a:t>je v gesci </a:t>
            </a:r>
            <a:r>
              <a:rPr lang="cs-CZ" sz="2600" b="1" dirty="0" smtClean="0">
                <a:solidFill>
                  <a:srgbClr val="00B0F0"/>
                </a:solidFill>
              </a:rPr>
              <a:t>MPO</a:t>
            </a:r>
            <a:r>
              <a:rPr lang="cs-CZ" sz="2600" dirty="0" smtClean="0"/>
              <a:t>.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600" dirty="0" smtClean="0"/>
              <a:t>adaptační </a:t>
            </a:r>
            <a:r>
              <a:rPr lang="cs-CZ" sz="2600" dirty="0"/>
              <a:t>zákon novelizuje i </a:t>
            </a:r>
            <a:r>
              <a:rPr lang="cs-CZ" sz="2600"/>
              <a:t>zákon </a:t>
            </a:r>
            <a:r>
              <a:rPr lang="cs-CZ" sz="2600" smtClean="0"/>
              <a:t>č. 200/1994 </a:t>
            </a:r>
            <a:r>
              <a:rPr lang="cs-CZ" sz="2600" dirty="0"/>
              <a:t>Sb.</a:t>
            </a:r>
          </a:p>
          <a:p>
            <a:pPr lvl="0">
              <a:buFont typeface="Wingdings" panose="05000000000000000000" pitchFamily="2" charset="2"/>
              <a:buChar char="§"/>
            </a:pPr>
            <a:endParaRPr lang="cs-CZ" dirty="0" smtClean="0"/>
          </a:p>
          <a:p>
            <a:pPr marL="914400" lvl="2" indent="0">
              <a:buNone/>
            </a:pPr>
            <a:endParaRPr lang="cs-CZ" b="1" dirty="0"/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lang="cs-CZ" sz="2400" dirty="0"/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9525"/>
            <a:ext cx="1533525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7762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06774" y="274638"/>
            <a:ext cx="9721080" cy="1143000"/>
          </a:xfrm>
        </p:spPr>
        <p:txBody>
          <a:bodyPr/>
          <a:lstStyle/>
          <a:p>
            <a:pPr algn="l"/>
            <a:r>
              <a:rPr lang="cs-CZ" sz="5400" b="1" dirty="0" smtClean="0">
                <a:solidFill>
                  <a:srgbClr val="00B0F0"/>
                </a:solidFill>
                <a:latin typeface="+mn-lt"/>
              </a:rPr>
              <a:t>GIA</a:t>
            </a:r>
            <a:r>
              <a:rPr lang="cs-CZ" sz="5400" b="1" dirty="0" smtClean="0">
                <a:latin typeface="+mn-lt"/>
              </a:rPr>
              <a:t>/</a:t>
            </a:r>
            <a:r>
              <a:rPr lang="cs-CZ" sz="5400" b="1" dirty="0" smtClean="0">
                <a:solidFill>
                  <a:srgbClr val="00B0F0"/>
                </a:solidFill>
                <a:latin typeface="+mn-lt"/>
              </a:rPr>
              <a:t>PSPI</a:t>
            </a:r>
            <a:endParaRPr lang="cs-CZ" sz="5400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83233" y="1556792"/>
            <a:ext cx="8996549" cy="4925144"/>
          </a:xfrm>
        </p:spPr>
        <p:txBody>
          <a:bodyPr/>
          <a:lstStyle/>
          <a:p>
            <a:pPr lvl="0">
              <a:buFont typeface="Wingdings" panose="05000000000000000000" pitchFamily="2" charset="2"/>
              <a:buChar char="§"/>
            </a:pPr>
            <a:endParaRPr lang="cs-CZ" sz="600" b="1" dirty="0" smtClean="0"/>
          </a:p>
          <a:p>
            <a:pPr lvl="0">
              <a:buFont typeface="Wingdings" panose="05000000000000000000" pitchFamily="2" charset="2"/>
              <a:buChar char="§"/>
            </a:pPr>
            <a:endParaRPr lang="cs-CZ" dirty="0" smtClean="0"/>
          </a:p>
          <a:p>
            <a:pPr marL="914400" lvl="2" indent="0">
              <a:buNone/>
            </a:pPr>
            <a:endParaRPr lang="cs-CZ" b="1" dirty="0"/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lang="cs-CZ" sz="2400" dirty="0"/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9525"/>
            <a:ext cx="1533525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6894" y="1772816"/>
            <a:ext cx="6696744" cy="4227320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3862958" y="5301208"/>
            <a:ext cx="6048672" cy="2880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>
            <a:off x="2283233" y="5059756"/>
            <a:ext cx="1368152" cy="770936"/>
          </a:xfrm>
          <a:prstGeom prst="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20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06774" y="274638"/>
            <a:ext cx="9721080" cy="1143000"/>
          </a:xfrm>
        </p:spPr>
        <p:txBody>
          <a:bodyPr/>
          <a:lstStyle/>
          <a:p>
            <a:pPr algn="l"/>
            <a:r>
              <a:rPr lang="cs-CZ" sz="5400" b="1" dirty="0" smtClean="0">
                <a:solidFill>
                  <a:srgbClr val="00B0F0"/>
                </a:solidFill>
                <a:latin typeface="+mn-lt"/>
              </a:rPr>
              <a:t>GIA</a:t>
            </a:r>
            <a:r>
              <a:rPr lang="cs-CZ" sz="5400" b="1" dirty="0" smtClean="0">
                <a:latin typeface="+mn-lt"/>
              </a:rPr>
              <a:t>/</a:t>
            </a:r>
            <a:r>
              <a:rPr lang="cs-CZ" sz="5400" b="1" dirty="0" smtClean="0">
                <a:solidFill>
                  <a:srgbClr val="00B0F0"/>
                </a:solidFill>
                <a:latin typeface="+mn-lt"/>
              </a:rPr>
              <a:t>PSPI</a:t>
            </a:r>
            <a:endParaRPr lang="cs-CZ" sz="5400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06774" y="1355470"/>
            <a:ext cx="9428597" cy="4925144"/>
          </a:xfrm>
        </p:spPr>
        <p:txBody>
          <a:bodyPr/>
          <a:lstStyle/>
          <a:p>
            <a:pPr lvl="0">
              <a:buFont typeface="Wingdings" panose="05000000000000000000" pitchFamily="2" charset="2"/>
              <a:buChar char="§"/>
            </a:pPr>
            <a:endParaRPr lang="cs-CZ" sz="600" b="1" dirty="0" smtClean="0"/>
          </a:p>
          <a:p>
            <a:pPr marL="0" lvl="0" indent="0">
              <a:buNone/>
            </a:pPr>
            <a:r>
              <a:rPr lang="cs-CZ" b="1" dirty="0" smtClean="0">
                <a:solidFill>
                  <a:srgbClr val="00B0F0"/>
                </a:solidFill>
              </a:rPr>
              <a:t>Plánované stavby infrastruktury </a:t>
            </a:r>
            <a:r>
              <a:rPr lang="cs-CZ" dirty="0" smtClean="0"/>
              <a:t>(nová skupina objektů)</a:t>
            </a:r>
            <a:endParaRPr lang="cs-CZ" dirty="0" smtClean="0"/>
          </a:p>
          <a:p>
            <a:pPr marL="914400" lvl="2" indent="0">
              <a:buNone/>
            </a:pPr>
            <a:endParaRPr lang="cs-CZ" b="1" dirty="0"/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lang="cs-CZ" sz="2400" dirty="0"/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9525"/>
            <a:ext cx="1533525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ástupný symbol pro obsah 2"/>
          <p:cNvSpPr txBox="1">
            <a:spLocks/>
          </p:cNvSpPr>
          <p:nvPr/>
        </p:nvSpPr>
        <p:spPr bwMode="auto">
          <a:xfrm>
            <a:off x="2064950" y="2348880"/>
            <a:ext cx="4966360" cy="3744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20000"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19150" lvl="1" indent="-361950">
              <a:buFont typeface="Wingdings" panose="05000000000000000000" pitchFamily="2" charset="2"/>
              <a:buChar char="§"/>
            </a:pPr>
            <a:r>
              <a:rPr lang="cs-CZ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silniční doprava </a:t>
            </a:r>
          </a:p>
          <a:p>
            <a:pPr marL="819150" lvl="1" indent="-361950">
              <a:buFont typeface="Wingdings" panose="05000000000000000000" pitchFamily="2" charset="2"/>
              <a:buChar char="§"/>
            </a:pPr>
            <a:r>
              <a:rPr lang="cs-CZ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drážní doprava</a:t>
            </a:r>
          </a:p>
          <a:p>
            <a:pPr marL="819150" lvl="1" indent="-361950">
              <a:buFont typeface="Wingdings" panose="05000000000000000000" pitchFamily="2" charset="2"/>
              <a:buChar char="§"/>
            </a:pPr>
            <a:r>
              <a:rPr lang="cs-CZ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vodní doprava</a:t>
            </a:r>
          </a:p>
          <a:p>
            <a:pPr marL="819150" lvl="1" indent="-361950">
              <a:buFont typeface="Wingdings" panose="05000000000000000000" pitchFamily="2" charset="2"/>
              <a:buChar char="§"/>
            </a:pPr>
            <a:r>
              <a:rPr lang="cs-CZ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letecká doprava</a:t>
            </a:r>
          </a:p>
          <a:p>
            <a:pPr marL="819150" lvl="1" indent="-361950">
              <a:buFont typeface="Wingdings" panose="05000000000000000000" pitchFamily="2" charset="2"/>
              <a:buChar char="§"/>
            </a:pPr>
            <a:r>
              <a:rPr lang="cs-CZ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stavba pro pěší</a:t>
            </a:r>
          </a:p>
          <a:p>
            <a:pPr marL="819150" lvl="1" indent="-361950">
              <a:buFont typeface="Wingdings" panose="05000000000000000000" pitchFamily="2" charset="2"/>
              <a:buChar char="§"/>
            </a:pPr>
            <a:r>
              <a:rPr lang="cs-CZ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cyklistická doprava</a:t>
            </a:r>
          </a:p>
          <a:p>
            <a:pPr marL="819150" lvl="1" indent="-361950">
              <a:buFont typeface="Wingdings" panose="05000000000000000000" pitchFamily="2" charset="2"/>
              <a:buChar char="§"/>
            </a:pPr>
            <a:r>
              <a:rPr lang="cs-CZ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terminál kombinované dopravy</a:t>
            </a:r>
          </a:p>
          <a:p>
            <a:pPr marL="819150" lvl="1" indent="-361950">
              <a:buFont typeface="Wingdings" panose="05000000000000000000" pitchFamily="2" charset="2"/>
              <a:buChar char="§"/>
            </a:pPr>
            <a:r>
              <a:rPr lang="cs-CZ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elektrická síť</a:t>
            </a:r>
          </a:p>
          <a:p>
            <a:pPr marL="819150" lvl="1" indent="-361950">
              <a:buFont typeface="Wingdings" panose="05000000000000000000" pitchFamily="2" charset="2"/>
              <a:buChar char="§"/>
            </a:pPr>
            <a:r>
              <a:rPr lang="cs-CZ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elektronická komunikace</a:t>
            </a:r>
          </a:p>
          <a:p>
            <a:pPr marL="819150" lvl="1" indent="-361950">
              <a:buFont typeface="Wingdings" panose="05000000000000000000" pitchFamily="2" charset="2"/>
              <a:buChar char="§"/>
            </a:pPr>
            <a:r>
              <a:rPr lang="cs-CZ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plynovod</a:t>
            </a:r>
          </a:p>
          <a:p>
            <a:pPr marL="457200" lvl="1" indent="0">
              <a:buFont typeface="Arial" panose="020B0604020202020204" pitchFamily="34" charset="0"/>
              <a:buNone/>
            </a:pP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7281707" y="2348880"/>
            <a:ext cx="4032448" cy="439637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19150" lvl="1" indent="-36195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cs-CZ" sz="22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vodovod </a:t>
            </a:r>
          </a:p>
          <a:p>
            <a:pPr marL="819150" lvl="1" indent="-36195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cs-CZ" sz="22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kanalizace</a:t>
            </a:r>
          </a:p>
          <a:p>
            <a:pPr marL="819150" lvl="1" indent="-36195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cs-CZ" sz="22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produktovod</a:t>
            </a:r>
          </a:p>
          <a:p>
            <a:pPr marL="819150" lvl="1" indent="-36195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cs-CZ" sz="22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teplovod</a:t>
            </a:r>
          </a:p>
          <a:p>
            <a:pPr marL="819150" lvl="1" indent="-36195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cs-CZ" sz="22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odpadové hospodářství</a:t>
            </a:r>
          </a:p>
          <a:p>
            <a:pPr marL="819150" lvl="1" indent="-36195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cs-CZ" sz="22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protipovodňové opatření</a:t>
            </a:r>
          </a:p>
          <a:p>
            <a:pPr marL="819150" lvl="1" indent="-36195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cs-CZ" sz="22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přivaděč povrchových vod</a:t>
            </a:r>
          </a:p>
          <a:p>
            <a:pPr marL="819150" lvl="1" indent="-36195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cs-CZ" sz="22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sdílená stavba TI</a:t>
            </a:r>
          </a:p>
          <a:p>
            <a:pPr marL="819150" lvl="1" indent="-36195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cs-CZ" sz="22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veřejné prostranství</a:t>
            </a:r>
          </a:p>
          <a:p>
            <a:pPr marL="819150" lvl="1" indent="-36195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cs-CZ" sz="22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jiná stavba DI</a:t>
            </a:r>
          </a:p>
          <a:p>
            <a:pPr marL="819150" lvl="1" indent="-36195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cs-CZ" sz="22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jiná stavba TI</a:t>
            </a:r>
          </a:p>
          <a:p>
            <a:pPr marL="457200" lvl="1" indent="0">
              <a:lnSpc>
                <a:spcPct val="100000"/>
              </a:lnSpc>
              <a:buNone/>
            </a:pPr>
            <a:endParaRPr lang="cs-CZ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1" indent="0">
              <a:lnSpc>
                <a:spcPct val="100000"/>
              </a:lnSpc>
              <a:buFont typeface="Arial" panose="020B0604020202020204" pitchFamily="34" charset="0"/>
              <a:buNone/>
            </a:pP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8630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312" y="848076"/>
            <a:ext cx="10801432" cy="4824536"/>
          </a:xfrm>
          <a:prstGeom prst="rect">
            <a:avLst/>
          </a:prstGeom>
        </p:spPr>
      </p:pic>
      <p:sp>
        <p:nvSpPr>
          <p:cNvPr id="9" name="Obdélník 8"/>
          <p:cNvSpPr/>
          <p:nvPr/>
        </p:nvSpPr>
        <p:spPr>
          <a:xfrm>
            <a:off x="4006974" y="848076"/>
            <a:ext cx="432048" cy="4824536"/>
          </a:xfrm>
          <a:prstGeom prst="rect">
            <a:avLst/>
          </a:prstGeom>
          <a:noFill/>
          <a:ln w="412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7477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06774" y="274638"/>
            <a:ext cx="9721080" cy="1143000"/>
          </a:xfrm>
        </p:spPr>
        <p:txBody>
          <a:bodyPr/>
          <a:lstStyle/>
          <a:p>
            <a:pPr algn="l"/>
            <a:r>
              <a:rPr lang="cs-CZ" sz="5400" b="1" dirty="0" smtClean="0">
                <a:solidFill>
                  <a:srgbClr val="00B0F0"/>
                </a:solidFill>
                <a:latin typeface="+mn-lt"/>
              </a:rPr>
              <a:t>GIA</a:t>
            </a:r>
            <a:r>
              <a:rPr lang="cs-CZ" sz="5400" b="1" dirty="0" smtClean="0">
                <a:latin typeface="+mn-lt"/>
              </a:rPr>
              <a:t>/</a:t>
            </a:r>
            <a:r>
              <a:rPr lang="cs-CZ" sz="5400" b="1" dirty="0" smtClean="0">
                <a:solidFill>
                  <a:srgbClr val="00B0F0"/>
                </a:solidFill>
                <a:latin typeface="+mn-lt"/>
              </a:rPr>
              <a:t>PSPI</a:t>
            </a:r>
            <a:endParaRPr lang="cs-CZ" sz="5400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83233" y="1556792"/>
            <a:ext cx="8996549" cy="4925144"/>
          </a:xfrm>
        </p:spPr>
        <p:txBody>
          <a:bodyPr/>
          <a:lstStyle/>
          <a:p>
            <a:pPr lvl="0">
              <a:buFont typeface="Wingdings" panose="05000000000000000000" pitchFamily="2" charset="2"/>
              <a:buChar char="§"/>
            </a:pPr>
            <a:endParaRPr lang="cs-CZ" sz="600" b="1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altLang="cs-CZ" sz="2600" dirty="0" smtClean="0"/>
              <a:t>ČÚZK připravuje v </a:t>
            </a:r>
            <a:r>
              <a:rPr lang="cs-CZ" altLang="cs-CZ" sz="2600" b="1" dirty="0" smtClean="0"/>
              <a:t>IS DMVS centralizované technické řešení </a:t>
            </a:r>
            <a:r>
              <a:rPr lang="cs-CZ" altLang="cs-CZ" sz="2600" dirty="0" smtClean="0"/>
              <a:t>pro </a:t>
            </a:r>
            <a:r>
              <a:rPr lang="cs-CZ" altLang="cs-CZ" sz="2600" b="1" dirty="0" smtClean="0"/>
              <a:t>GIA/PSPI</a:t>
            </a:r>
            <a:r>
              <a:rPr lang="cs-CZ" altLang="cs-CZ" sz="2600" dirty="0" smtClean="0"/>
              <a:t>, včetně </a:t>
            </a:r>
            <a:r>
              <a:rPr lang="cs-CZ" altLang="cs-CZ" sz="2600" b="1" dirty="0" smtClean="0"/>
              <a:t>synchronizace dat</a:t>
            </a:r>
            <a:r>
              <a:rPr lang="cs-CZ" altLang="cs-CZ" sz="2600" dirty="0" smtClean="0"/>
              <a:t> do IS DTM.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altLang="cs-CZ" sz="2600" dirty="0" smtClean="0"/>
              <a:t>Editace objektů GIA/PSPI: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altLang="cs-CZ" sz="2600" dirty="0" smtClean="0"/>
              <a:t>prostřednictvím WS,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altLang="cs-CZ" sz="2600" dirty="0" smtClean="0"/>
              <a:t>portálu DMVS (interaktivně nebo JVF).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600" dirty="0" smtClean="0"/>
              <a:t>V IS DMVS vznikne nový </a:t>
            </a:r>
            <a:r>
              <a:rPr lang="cs-CZ" sz="2600" b="1" dirty="0" smtClean="0"/>
              <a:t>registr budoucích stavebníků.</a:t>
            </a:r>
            <a:endParaRPr lang="cs-CZ" b="1" dirty="0"/>
          </a:p>
          <a:p>
            <a:pPr>
              <a:buFont typeface="Wingdings" panose="05000000000000000000" pitchFamily="2" charset="2"/>
              <a:buChar char="§"/>
            </a:pPr>
            <a:endParaRPr lang="cs-CZ" sz="600" b="1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sz="2600" dirty="0"/>
              <a:t>Povinností </a:t>
            </a:r>
            <a:r>
              <a:rPr lang="cs-CZ" sz="2600" b="1" dirty="0"/>
              <a:t>budoucího stavebníka </a:t>
            </a:r>
            <a:r>
              <a:rPr lang="cs-CZ" sz="2600" dirty="0"/>
              <a:t>je </a:t>
            </a:r>
            <a:r>
              <a:rPr lang="cs-CZ" sz="2600" b="1" dirty="0"/>
              <a:t>poskytovat data o PSPI</a:t>
            </a:r>
            <a:r>
              <a:rPr lang="cs-CZ" sz="2600" dirty="0" smtClean="0"/>
              <a:t>. </a:t>
            </a:r>
            <a:r>
              <a:rPr lang="cs-CZ" sz="2600" b="1" dirty="0" smtClean="0">
                <a:solidFill>
                  <a:srgbClr val="00B0F0"/>
                </a:solidFill>
              </a:rPr>
              <a:t>Metodika je na MPO!</a:t>
            </a:r>
            <a:r>
              <a:rPr lang="cs-CZ" sz="2600" dirty="0" smtClean="0"/>
              <a:t> </a:t>
            </a:r>
            <a:endParaRPr lang="cs-CZ" sz="2600" dirty="0"/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lang="cs-CZ" sz="2800" dirty="0"/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9525"/>
            <a:ext cx="1533525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4729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06774" y="274638"/>
            <a:ext cx="9721080" cy="1143000"/>
          </a:xfrm>
        </p:spPr>
        <p:txBody>
          <a:bodyPr/>
          <a:lstStyle/>
          <a:p>
            <a:pPr algn="l"/>
            <a:r>
              <a:rPr lang="cs-CZ" sz="5400" b="1" dirty="0" smtClean="0">
                <a:solidFill>
                  <a:srgbClr val="00B0F0"/>
                </a:solidFill>
                <a:latin typeface="+mn-lt"/>
              </a:rPr>
              <a:t>GIA</a:t>
            </a:r>
            <a:endParaRPr lang="cs-CZ" sz="5400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83233" y="1556792"/>
            <a:ext cx="8996549" cy="4925144"/>
          </a:xfrm>
        </p:spPr>
        <p:txBody>
          <a:bodyPr/>
          <a:lstStyle/>
          <a:p>
            <a:pPr lvl="0">
              <a:buFont typeface="Wingdings" panose="05000000000000000000" pitchFamily="2" charset="2"/>
              <a:buChar char="§"/>
            </a:pPr>
            <a:endParaRPr lang="cs-CZ" sz="600" b="1" dirty="0" smtClean="0"/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lang="cs-CZ" sz="2800" dirty="0"/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9525"/>
            <a:ext cx="1533525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093414645"/>
              </p:ext>
            </p:extLst>
          </p:nvPr>
        </p:nvGraphicFramePr>
        <p:xfrm>
          <a:off x="3093587" y="1417638"/>
          <a:ext cx="7375839" cy="50132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730835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433388"/>
            <a:ext cx="9142413" cy="2387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800" b="1" dirty="0" smtClean="0">
                <a:solidFill>
                  <a:srgbClr val="1D4E78"/>
                </a:solidFill>
                <a:latin typeface="+mn-lt"/>
              </a:rPr>
              <a:t>Děkuji za pozornost.</a:t>
            </a:r>
            <a:endParaRPr lang="cs-CZ" sz="4800" b="1" dirty="0">
              <a:solidFill>
                <a:srgbClr val="1D4E78"/>
              </a:solidFill>
              <a:latin typeface="+mn-lt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524250" y="3535363"/>
            <a:ext cx="5713413" cy="2227262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Ing. Jiří Formánek</a:t>
            </a:r>
          </a:p>
          <a:p>
            <a:pPr algn="l"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>
                    <a:lumMod val="50000"/>
                    <a:lumOff val="50000"/>
                  </a:schemeClr>
                </a:solidFill>
                <a:hlinkClick r:id="rId2"/>
              </a:rPr>
              <a:t>jiri.formanek@cuzk.gov.cz</a:t>
            </a:r>
            <a:endParaRPr lang="cs-CZ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l" eaLnBrk="1" fontAlgn="auto" hangingPunct="1">
              <a:spcAft>
                <a:spcPts val="0"/>
              </a:spcAft>
              <a:defRPr/>
            </a:pPr>
            <a:endParaRPr lang="cs-CZ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l" eaLnBrk="1" fontAlgn="auto" hangingPunct="1">
              <a:spcAft>
                <a:spcPts val="0"/>
              </a:spcAft>
              <a:defRPr/>
            </a:pPr>
            <a:endParaRPr lang="cs-CZ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l" eaLnBrk="1" fontAlgn="auto" hangingPunct="1">
              <a:spcAft>
                <a:spcPts val="0"/>
              </a:spcAft>
              <a:defRPr/>
            </a:pPr>
            <a:endParaRPr lang="cs-CZ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2048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5332413"/>
            <a:ext cx="2676525" cy="9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5777</TotalTime>
  <Words>1218</Words>
  <Application>Microsoft Office PowerPoint</Application>
  <PresentationFormat>Vlastní</PresentationFormat>
  <Paragraphs>248</Paragraphs>
  <Slides>23</Slides>
  <Notes>20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8" baseType="lpstr">
      <vt:lpstr>Anton</vt:lpstr>
      <vt:lpstr>Arial</vt:lpstr>
      <vt:lpstr>Calibri</vt:lpstr>
      <vt:lpstr>Wingdings</vt:lpstr>
      <vt:lpstr>Motiv systému Office</vt:lpstr>
      <vt:lpstr>   Novinky v  DMVS/DTM</vt:lpstr>
      <vt:lpstr>Čeká nás rok plný změn …</vt:lpstr>
      <vt:lpstr>JVF DTM 1.5</vt:lpstr>
      <vt:lpstr>JVF DTM 1.5</vt:lpstr>
      <vt:lpstr>JVF DTM 1.5</vt:lpstr>
      <vt:lpstr>ČÚZK jako gesční orgán</vt:lpstr>
      <vt:lpstr>ČÚZK jako gesční orgán</vt:lpstr>
      <vt:lpstr>Novela vyhlášky č. 393/2020 Sb.</vt:lpstr>
      <vt:lpstr>Novela vyhlášky č. 393/2020 Sb.</vt:lpstr>
      <vt:lpstr>Novela vyhlášky č. 393/2020 Sb.</vt:lpstr>
      <vt:lpstr>Novela vyhlášky č. 393/2020 Sb.</vt:lpstr>
      <vt:lpstr>Novela vyhlášky č. 393/2020 Sb.</vt:lpstr>
      <vt:lpstr>Výdeje dat od 1.1.2026</vt:lpstr>
      <vt:lpstr>Výdeje dat od 1.1.2026</vt:lpstr>
      <vt:lpstr>Výdeje dat od 1.1.2026</vt:lpstr>
      <vt:lpstr>Výdeje dat od 1.1.2026</vt:lpstr>
      <vt:lpstr>GIA/PSPI</vt:lpstr>
      <vt:lpstr>GIA/PSPI</vt:lpstr>
      <vt:lpstr>GIA/PSPI</vt:lpstr>
      <vt:lpstr>Prezentace aplikace PowerPoint</vt:lpstr>
      <vt:lpstr>GIA/PSPI</vt:lpstr>
      <vt:lpstr>GIA</vt:lpstr>
      <vt:lpstr>Děkuji za pozornost.</vt:lpstr>
    </vt:vector>
  </TitlesOfParts>
  <Company>ČÚZK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Jiří Formánek</dc:creator>
  <cp:lastModifiedBy>Formánek Jiří</cp:lastModifiedBy>
  <cp:revision>228</cp:revision>
  <dcterms:created xsi:type="dcterms:W3CDTF">2022-05-15T19:55:16Z</dcterms:created>
  <dcterms:modified xsi:type="dcterms:W3CDTF">2025-11-25T12:53:03Z</dcterms:modified>
</cp:coreProperties>
</file>